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 id="2147483683" r:id="rId5"/>
  </p:sldMasterIdLst>
  <p:notesMasterIdLst>
    <p:notesMasterId r:id="rId53"/>
  </p:notesMasterIdLst>
  <p:handoutMasterIdLst>
    <p:handoutMasterId r:id="rId54"/>
  </p:handoutMasterIdLst>
  <p:sldIdLst>
    <p:sldId id="257" r:id="rId6"/>
    <p:sldId id="350" r:id="rId7"/>
    <p:sldId id="427" r:id="rId8"/>
    <p:sldId id="461" r:id="rId9"/>
    <p:sldId id="462" r:id="rId10"/>
    <p:sldId id="463" r:id="rId11"/>
    <p:sldId id="464" r:id="rId12"/>
    <p:sldId id="465" r:id="rId13"/>
    <p:sldId id="466" r:id="rId14"/>
    <p:sldId id="467" r:id="rId15"/>
    <p:sldId id="468" r:id="rId16"/>
    <p:sldId id="469" r:id="rId17"/>
    <p:sldId id="470" r:id="rId18"/>
    <p:sldId id="471" r:id="rId19"/>
    <p:sldId id="472" r:id="rId20"/>
    <p:sldId id="473" r:id="rId21"/>
    <p:sldId id="389" r:id="rId22"/>
    <p:sldId id="436" r:id="rId23"/>
    <p:sldId id="422" r:id="rId24"/>
    <p:sldId id="437" r:id="rId25"/>
    <p:sldId id="345" r:id="rId26"/>
    <p:sldId id="426" r:id="rId27"/>
    <p:sldId id="438" r:id="rId28"/>
    <p:sldId id="439" r:id="rId29"/>
    <p:sldId id="443" r:id="rId30"/>
    <p:sldId id="444" r:id="rId31"/>
    <p:sldId id="445" r:id="rId32"/>
    <p:sldId id="433" r:id="rId33"/>
    <p:sldId id="448" r:id="rId34"/>
    <p:sldId id="447" r:id="rId35"/>
    <p:sldId id="446" r:id="rId36"/>
    <p:sldId id="459" r:id="rId37"/>
    <p:sldId id="450" r:id="rId38"/>
    <p:sldId id="451" r:id="rId39"/>
    <p:sldId id="449" r:id="rId40"/>
    <p:sldId id="460" r:id="rId41"/>
    <p:sldId id="453" r:id="rId42"/>
    <p:sldId id="425" r:id="rId43"/>
    <p:sldId id="454" r:id="rId44"/>
    <p:sldId id="455" r:id="rId45"/>
    <p:sldId id="456" r:id="rId46"/>
    <p:sldId id="457" r:id="rId47"/>
    <p:sldId id="458" r:id="rId48"/>
    <p:sldId id="379" r:id="rId49"/>
    <p:sldId id="354" r:id="rId50"/>
    <p:sldId id="370" r:id="rId51"/>
    <p:sldId id="371" r:id="rId52"/>
  </p:sldIdLst>
  <p:sldSz cx="9906000" cy="6858000" type="A4"/>
  <p:notesSz cx="6858000" cy="1333500"/>
  <p:embeddedFontLst>
    <p:embeddedFont>
      <p:font typeface="Calibri" panose="020F0502020204030204" pitchFamily="34" charset="0"/>
      <p:regular r:id="rId55"/>
      <p:bold r:id="rId56"/>
      <p:italic r:id="rId57"/>
      <p:boldItalic r:id="rId58"/>
    </p:embeddedFont>
    <p:embeddedFont>
      <p:font typeface="FlandersArtSans-Regular" panose="020B0604020202020204" charset="0"/>
      <p:regular r:id="rId59"/>
    </p:embeddedFont>
    <p:embeddedFont>
      <p:font typeface="FlandersArtSans-Bold" panose="020B0604020202020204" charset="0"/>
      <p:bold r:id="rId60"/>
    </p:embeddedFont>
    <p:embeddedFont>
      <p:font typeface="FlandersArtSans-Light" panose="020B0604020202020204" charset="0"/>
      <p:regular r:id="rId61"/>
    </p:embeddedFont>
    <p:embeddedFont>
      <p:font typeface="Georgia" panose="02040502050405020303" pitchFamily="18" charset="0"/>
      <p:regular r:id="rId62"/>
      <p:bold r:id="rId63"/>
      <p:italic r:id="rId64"/>
      <p:boldItalic r:id="rId65"/>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 Wolf Liesbet" initials="DWL" lastIdx="2" clrIdx="0">
    <p:extLst>
      <p:ext uri="{19B8F6BF-5375-455C-9EA6-DF929625EA0E}">
        <p15:presenceInfo xmlns:p15="http://schemas.microsoft.com/office/powerpoint/2012/main" userId="S-1-5-21-3662605696-431538287-2476864782-213412" providerId="AD"/>
      </p:ext>
    </p:extLst>
  </p:cmAuthor>
  <p:cmAuthor id="2" name="Michiel De Keyzer" initials="MDK" lastIdx="11" clrIdx="1">
    <p:extLst>
      <p:ext uri="{19B8F6BF-5375-455C-9EA6-DF929625EA0E}">
        <p15:presenceInfo xmlns:p15="http://schemas.microsoft.com/office/powerpoint/2012/main" userId="Michiel De Keyzer" providerId="None"/>
      </p:ext>
    </p:extLst>
  </p:cmAuthor>
  <p:cmAuthor id="3" name="Arne De Proft" initials="ADP" lastIdx="20" clrIdx="2">
    <p:extLst>
      <p:ext uri="{19B8F6BF-5375-455C-9EA6-DF929625EA0E}">
        <p15:presenceInfo xmlns:p15="http://schemas.microsoft.com/office/powerpoint/2012/main" userId="Arne De Proft" providerId="None"/>
      </p:ext>
    </p:extLst>
  </p:cmAuthor>
  <p:cmAuthor id="4" name="Haleydt Kevin" initials="HK" lastIdx="2" clrIdx="3">
    <p:extLst>
      <p:ext uri="{19B8F6BF-5375-455C-9EA6-DF929625EA0E}">
        <p15:presenceInfo xmlns:p15="http://schemas.microsoft.com/office/powerpoint/2012/main" userId="S::kevin.haleydt@kb.vlaanderen.be::3063019d-08c4-452a-88b0-f79184f621b7" providerId="AD"/>
      </p:ext>
    </p:extLst>
  </p:cmAuthor>
  <p:cmAuthor id="5" name="De Keyzer Michiel" initials="DM" lastIdx="11" clrIdx="4">
    <p:extLst>
      <p:ext uri="{19B8F6BF-5375-455C-9EA6-DF929625EA0E}">
        <p15:presenceInfo xmlns:p15="http://schemas.microsoft.com/office/powerpoint/2012/main" userId="S::michiel.dekeyzer@kb.vlaanderen.be::5919b3ef-000e-4ca1-9196-cffa285786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D4384"/>
    <a:srgbClr val="587448"/>
    <a:srgbClr val="505050"/>
    <a:srgbClr val="C8B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C3E1CD-5510-F546-E93A-4EA317FFDB4B}" v="14" dt="2019-05-06T09:00:30.930"/>
    <p1510:client id="{CA3255D7-EAFB-4C9D-1D0C-77DDD4801D65}" v="9" dt="2019-05-06T08:27:17.459"/>
  </p1510:revLst>
</p1510:revInfo>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464"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ydt Kevin" userId="S::kevin.haleydt@kb.vlaanderen.be::3063019d-08c4-452a-88b0-f79184f621b7" providerId="AD" clId="Web-{1B2D3763-80B1-90A6-B2A2-FCD08862FEDB}"/>
    <pc:docChg chg="modSld">
      <pc:chgData name="Haleydt Kevin" userId="S::kevin.haleydt@kb.vlaanderen.be::3063019d-08c4-452a-88b0-f79184f621b7" providerId="AD" clId="Web-{1B2D3763-80B1-90A6-B2A2-FCD08862FEDB}" dt="2019-04-04T11:42:40.287" v="31"/>
      <pc:docMkLst>
        <pc:docMk/>
      </pc:docMkLst>
      <pc:sldChg chg="modNotes">
        <pc:chgData name="Haleydt Kevin" userId="S::kevin.haleydt@kb.vlaanderen.be::3063019d-08c4-452a-88b0-f79184f621b7" providerId="AD" clId="Web-{1B2D3763-80B1-90A6-B2A2-FCD08862FEDB}" dt="2019-04-04T11:42:40.287" v="31"/>
        <pc:sldMkLst>
          <pc:docMk/>
          <pc:sldMk cId="3318860071" sldId="365"/>
        </pc:sldMkLst>
      </pc:sldChg>
    </pc:docChg>
  </pc:docChgLst>
  <pc:docChgLst>
    <pc:chgData name="De Keyzer Michiel" userId="S::michiel.dekeyzer@kb.vlaanderen.be::5919b3ef-000e-4ca1-9196-cffa285786a7" providerId="AD" clId="Web-{5A7D8D65-F6C2-F176-97B5-AD60EAEB21F7}"/>
    <pc:docChg chg="">
      <pc:chgData name="De Keyzer Michiel" userId="S::michiel.dekeyzer@kb.vlaanderen.be::5919b3ef-000e-4ca1-9196-cffa285786a7" providerId="AD" clId="Web-{5A7D8D65-F6C2-F176-97B5-AD60EAEB21F7}" dt="2019-04-02T19:25:55.768" v="5"/>
      <pc:docMkLst>
        <pc:docMk/>
      </pc:docMkLst>
      <pc:sldChg chg="addCm modCm">
        <pc:chgData name="De Keyzer Michiel" userId="S::michiel.dekeyzer@kb.vlaanderen.be::5919b3ef-000e-4ca1-9196-cffa285786a7" providerId="AD" clId="Web-{5A7D8D65-F6C2-F176-97B5-AD60EAEB21F7}" dt="2019-04-02T19:24:58.330" v="3"/>
        <pc:sldMkLst>
          <pc:docMk/>
          <pc:sldMk cId="2349673" sldId="354"/>
        </pc:sldMkLst>
      </pc:sldChg>
      <pc:sldChg chg="addCm">
        <pc:chgData name="De Keyzer Michiel" userId="S::michiel.dekeyzer@kb.vlaanderen.be::5919b3ef-000e-4ca1-9196-cffa285786a7" providerId="AD" clId="Web-{5A7D8D65-F6C2-F176-97B5-AD60EAEB21F7}" dt="2019-04-02T19:25:55.768" v="5"/>
        <pc:sldMkLst>
          <pc:docMk/>
          <pc:sldMk cId="222920653" sldId="371"/>
        </pc:sldMkLst>
      </pc:sldChg>
      <pc:sldChg chg="addCm">
        <pc:chgData name="De Keyzer Michiel" userId="S::michiel.dekeyzer@kb.vlaanderen.be::5919b3ef-000e-4ca1-9196-cffa285786a7" providerId="AD" clId="Web-{5A7D8D65-F6C2-F176-97B5-AD60EAEB21F7}" dt="2019-04-02T19:23:18.704" v="1"/>
        <pc:sldMkLst>
          <pc:docMk/>
          <pc:sldMk cId="3757275103" sldId="395"/>
        </pc:sldMkLst>
      </pc:sldChg>
      <pc:sldChg chg="addCm">
        <pc:chgData name="De Keyzer Michiel" userId="S::michiel.dekeyzer@kb.vlaanderen.be::5919b3ef-000e-4ca1-9196-cffa285786a7" providerId="AD" clId="Web-{5A7D8D65-F6C2-F176-97B5-AD60EAEB21F7}" dt="2019-04-02T19:18:39.483" v="0"/>
        <pc:sldMkLst>
          <pc:docMk/>
          <pc:sldMk cId="592599411" sldId="396"/>
        </pc:sldMkLst>
      </pc:sldChg>
    </pc:docChg>
  </pc:docChgLst>
  <pc:docChgLst>
    <pc:chgData name="Haleydt Kevin" userId="S::kevin.haleydt@kb.vlaanderen.be::3063019d-08c4-452a-88b0-f79184f621b7" providerId="AD" clId="Web-{12C3E1CD-5510-F546-E93A-4EA317FFDB4B}"/>
    <pc:docChg chg="modSld">
      <pc:chgData name="Haleydt Kevin" userId="S::kevin.haleydt@kb.vlaanderen.be::3063019d-08c4-452a-88b0-f79184f621b7" providerId="AD" clId="Web-{12C3E1CD-5510-F546-E93A-4EA317FFDB4B}" dt="2019-05-06T09:00:30.930" v="36" actId="14100"/>
      <pc:docMkLst>
        <pc:docMk/>
      </pc:docMkLst>
      <pc:sldChg chg="modSp">
        <pc:chgData name="Haleydt Kevin" userId="S::kevin.haleydt@kb.vlaanderen.be::3063019d-08c4-452a-88b0-f79184f621b7" providerId="AD" clId="Web-{12C3E1CD-5510-F546-E93A-4EA317FFDB4B}" dt="2019-05-06T07:45:35.472" v="8"/>
        <pc:sldMkLst>
          <pc:docMk/>
          <pc:sldMk cId="3513686282" sldId="350"/>
        </pc:sldMkLst>
        <pc:graphicFrameChg chg="mod modGraphic">
          <ac:chgData name="Haleydt Kevin" userId="S::kevin.haleydt@kb.vlaanderen.be::3063019d-08c4-452a-88b0-f79184f621b7" providerId="AD" clId="Web-{12C3E1CD-5510-F546-E93A-4EA317FFDB4B}" dt="2019-05-06T07:45:35.472" v="8"/>
          <ac:graphicFrameMkLst>
            <pc:docMk/>
            <pc:sldMk cId="3513686282" sldId="350"/>
            <ac:graphicFrameMk id="5" creationId="{00000000-0000-0000-0000-000000000000}"/>
          </ac:graphicFrameMkLst>
        </pc:graphicFrameChg>
      </pc:sldChg>
      <pc:sldChg chg="modSp">
        <pc:chgData name="Haleydt Kevin" userId="S::kevin.haleydt@kb.vlaanderen.be::3063019d-08c4-452a-88b0-f79184f621b7" providerId="AD" clId="Web-{12C3E1CD-5510-F546-E93A-4EA317FFDB4B}" dt="2019-05-06T08:52:29.403" v="11" actId="20577"/>
        <pc:sldMkLst>
          <pc:docMk/>
          <pc:sldMk cId="376166983" sldId="422"/>
        </pc:sldMkLst>
        <pc:spChg chg="mod">
          <ac:chgData name="Haleydt Kevin" userId="S::kevin.haleydt@kb.vlaanderen.be::3063019d-08c4-452a-88b0-f79184f621b7" providerId="AD" clId="Web-{12C3E1CD-5510-F546-E93A-4EA317FFDB4B}" dt="2019-05-06T08:52:29.403" v="11" actId="20577"/>
          <ac:spMkLst>
            <pc:docMk/>
            <pc:sldMk cId="376166983" sldId="422"/>
            <ac:spMk id="5" creationId="{00000000-0000-0000-0000-000000000000}"/>
          </ac:spMkLst>
        </pc:spChg>
      </pc:sldChg>
      <pc:sldChg chg="modSp">
        <pc:chgData name="Haleydt Kevin" userId="S::kevin.haleydt@kb.vlaanderen.be::3063019d-08c4-452a-88b0-f79184f621b7" providerId="AD" clId="Web-{12C3E1CD-5510-F546-E93A-4EA317FFDB4B}" dt="2019-05-06T07:36:39.716" v="4" actId="20577"/>
        <pc:sldMkLst>
          <pc:docMk/>
          <pc:sldMk cId="1663163978" sldId="449"/>
        </pc:sldMkLst>
        <pc:spChg chg="mod">
          <ac:chgData name="Haleydt Kevin" userId="S::kevin.haleydt@kb.vlaanderen.be::3063019d-08c4-452a-88b0-f79184f621b7" providerId="AD" clId="Web-{12C3E1CD-5510-F546-E93A-4EA317FFDB4B}" dt="2019-05-06T07:36:39.716" v="4" actId="20577"/>
          <ac:spMkLst>
            <pc:docMk/>
            <pc:sldMk cId="1663163978" sldId="449"/>
            <ac:spMk id="5" creationId="{00000000-0000-0000-0000-000000000000}"/>
          </ac:spMkLst>
        </pc:spChg>
      </pc:sldChg>
      <pc:sldChg chg="delSp modSp">
        <pc:chgData name="Haleydt Kevin" userId="S::kevin.haleydt@kb.vlaanderen.be::3063019d-08c4-452a-88b0-f79184f621b7" providerId="AD" clId="Web-{12C3E1CD-5510-F546-E93A-4EA317FFDB4B}" dt="2019-05-06T09:00:30.930" v="36" actId="14100"/>
        <pc:sldMkLst>
          <pc:docMk/>
          <pc:sldMk cId="3465777044" sldId="451"/>
        </pc:sldMkLst>
        <pc:spChg chg="del">
          <ac:chgData name="Haleydt Kevin" userId="S::kevin.haleydt@kb.vlaanderen.be::3063019d-08c4-452a-88b0-f79184f621b7" providerId="AD" clId="Web-{12C3E1CD-5510-F546-E93A-4EA317FFDB4B}" dt="2019-05-06T09:00:24.211" v="33"/>
          <ac:spMkLst>
            <pc:docMk/>
            <pc:sldMk cId="3465777044" sldId="451"/>
            <ac:spMk id="33" creationId="{00000000-0000-0000-0000-000000000000}"/>
          </ac:spMkLst>
        </pc:spChg>
        <pc:cxnChg chg="mod">
          <ac:chgData name="Haleydt Kevin" userId="S::kevin.haleydt@kb.vlaanderen.be::3063019d-08c4-452a-88b0-f79184f621b7" providerId="AD" clId="Web-{12C3E1CD-5510-F546-E93A-4EA317FFDB4B}" dt="2019-05-06T09:00:30.930" v="36" actId="14100"/>
          <ac:cxnSpMkLst>
            <pc:docMk/>
            <pc:sldMk cId="3465777044" sldId="451"/>
            <ac:cxnSpMk id="35" creationId="{00000000-0000-0000-0000-000000000000}"/>
          </ac:cxnSpMkLst>
        </pc:cxnChg>
        <pc:cxnChg chg="del mod">
          <ac:chgData name="Haleydt Kevin" userId="S::kevin.haleydt@kb.vlaanderen.be::3063019d-08c4-452a-88b0-f79184f621b7" providerId="AD" clId="Web-{12C3E1CD-5510-F546-E93A-4EA317FFDB4B}" dt="2019-05-06T09:00:26.493" v="34"/>
          <ac:cxnSpMkLst>
            <pc:docMk/>
            <pc:sldMk cId="3465777044" sldId="451"/>
            <ac:cxnSpMk id="40" creationId="{00000000-0000-0000-0000-000000000000}"/>
          </ac:cxnSpMkLst>
        </pc:cxnChg>
      </pc:sldChg>
      <pc:sldChg chg="modSp">
        <pc:chgData name="Haleydt Kevin" userId="S::kevin.haleydt@kb.vlaanderen.be::3063019d-08c4-452a-88b0-f79184f621b7" providerId="AD" clId="Web-{12C3E1CD-5510-F546-E93A-4EA317FFDB4B}" dt="2019-05-06T09:00:08.758" v="31" actId="20577"/>
        <pc:sldMkLst>
          <pc:docMk/>
          <pc:sldMk cId="1637419673" sldId="459"/>
        </pc:sldMkLst>
        <pc:spChg chg="mod">
          <ac:chgData name="Haleydt Kevin" userId="S::kevin.haleydt@kb.vlaanderen.be::3063019d-08c4-452a-88b0-f79184f621b7" providerId="AD" clId="Web-{12C3E1CD-5510-F546-E93A-4EA317FFDB4B}" dt="2019-05-06T09:00:08.758" v="31" actId="20577"/>
          <ac:spMkLst>
            <pc:docMk/>
            <pc:sldMk cId="1637419673" sldId="459"/>
            <ac:spMk id="5" creationId="{00000000-0000-0000-0000-000000000000}"/>
          </ac:spMkLst>
        </pc:spChg>
      </pc:sldChg>
    </pc:docChg>
  </pc:docChgLst>
  <pc:docChgLst>
    <pc:chgData name="De Keyzer Michiel" userId="S::michiel.dekeyzer@kb.vlaanderen.be::5919b3ef-000e-4ca1-9196-cffa285786a7" providerId="AD" clId="Web-{CA3255D7-EAFB-4C9D-1D0C-77DDD4801D65}"/>
    <pc:docChg chg="modSld">
      <pc:chgData name="De Keyzer Michiel" userId="S::michiel.dekeyzer@kb.vlaanderen.be::5919b3ef-000e-4ca1-9196-cffa285786a7" providerId="AD" clId="Web-{CA3255D7-EAFB-4C9D-1D0C-77DDD4801D65}" dt="2019-05-06T08:27:17.459" v="6" actId="14100"/>
      <pc:docMkLst>
        <pc:docMk/>
      </pc:docMkLst>
      <pc:sldChg chg="modSp">
        <pc:chgData name="De Keyzer Michiel" userId="S::michiel.dekeyzer@kb.vlaanderen.be::5919b3ef-000e-4ca1-9196-cffa285786a7" providerId="AD" clId="Web-{CA3255D7-EAFB-4C9D-1D0C-77DDD4801D65}" dt="2019-05-06T08:16:37.832" v="5"/>
        <pc:sldMkLst>
          <pc:docMk/>
          <pc:sldMk cId="3513686282" sldId="350"/>
        </pc:sldMkLst>
        <pc:graphicFrameChg chg="mod modGraphic">
          <ac:chgData name="De Keyzer Michiel" userId="S::michiel.dekeyzer@kb.vlaanderen.be::5919b3ef-000e-4ca1-9196-cffa285786a7" providerId="AD" clId="Web-{CA3255D7-EAFB-4C9D-1D0C-77DDD4801D65}" dt="2019-05-06T08:16:37.832" v="5"/>
          <ac:graphicFrameMkLst>
            <pc:docMk/>
            <pc:sldMk cId="3513686282" sldId="350"/>
            <ac:graphicFrameMk id="5" creationId="{00000000-0000-0000-0000-000000000000}"/>
          </ac:graphicFrameMkLst>
        </pc:graphicFrameChg>
      </pc:sldChg>
      <pc:sldChg chg="modSp">
        <pc:chgData name="De Keyzer Michiel" userId="S::michiel.dekeyzer@kb.vlaanderen.be::5919b3ef-000e-4ca1-9196-cffa285786a7" providerId="AD" clId="Web-{CA3255D7-EAFB-4C9D-1D0C-77DDD4801D65}" dt="2019-05-06T08:27:17.459" v="6" actId="14100"/>
        <pc:sldMkLst>
          <pc:docMk/>
          <pc:sldMk cId="3465777044" sldId="451"/>
        </pc:sldMkLst>
        <pc:cxnChg chg="mod">
          <ac:chgData name="De Keyzer Michiel" userId="S::michiel.dekeyzer@kb.vlaanderen.be::5919b3ef-000e-4ca1-9196-cffa285786a7" providerId="AD" clId="Web-{CA3255D7-EAFB-4C9D-1D0C-77DDD4801D65}" dt="2019-05-06T08:27:17.459" v="6" actId="14100"/>
          <ac:cxnSpMkLst>
            <pc:docMk/>
            <pc:sldMk cId="3465777044" sldId="451"/>
            <ac:cxnSpMk id="35" creationId="{00000000-0000-0000-0000-000000000000}"/>
          </ac:cxnSpMkLst>
        </pc:cxnChg>
      </pc:sldChg>
    </pc:docChg>
  </pc:docChgLst>
  <pc:docChgLst>
    <pc:chgData name="Haleydt Kevin" userId="S::kevin.haleydt@kb.vlaanderen.be::3063019d-08c4-452a-88b0-f79184f621b7" providerId="AD" clId="Web-{A3ADC9CF-118F-5A57-4BD9-0DBD91267DFF}"/>
    <pc:docChg chg="modSld">
      <pc:chgData name="Haleydt Kevin" userId="S::kevin.haleydt@kb.vlaanderen.be::3063019d-08c4-452a-88b0-f79184f621b7" providerId="AD" clId="Web-{A3ADC9CF-118F-5A57-4BD9-0DBD91267DFF}" dt="2019-04-03T14:28:48.249" v="68"/>
      <pc:docMkLst>
        <pc:docMk/>
      </pc:docMkLst>
      <pc:sldChg chg="modSp modNotes">
        <pc:chgData name="Haleydt Kevin" userId="S::kevin.haleydt@kb.vlaanderen.be::3063019d-08c4-452a-88b0-f79184f621b7" providerId="AD" clId="Web-{A3ADC9CF-118F-5A57-4BD9-0DBD91267DFF}" dt="2019-04-03T14:28:48.249" v="68"/>
        <pc:sldMkLst>
          <pc:docMk/>
          <pc:sldMk cId="2349673" sldId="354"/>
        </pc:sldMkLst>
        <pc:spChg chg="mod">
          <ac:chgData name="Haleydt Kevin" userId="S::kevin.haleydt@kb.vlaanderen.be::3063019d-08c4-452a-88b0-f79184f621b7" providerId="AD" clId="Web-{A3ADC9CF-118F-5A57-4BD9-0DBD91267DFF}" dt="2019-04-03T14:28:06.749" v="0" actId="1076"/>
          <ac:spMkLst>
            <pc:docMk/>
            <pc:sldMk cId="2349673" sldId="354"/>
            <ac:spMk id="2" creationId="{00000000-0000-0000-0000-000000000000}"/>
          </ac:spMkLst>
        </pc:spChg>
      </pc:sldChg>
    </pc:docChg>
  </pc:docChgLst>
  <pc:docChgLst>
    <pc:chgData name="Haleydt Kevin" userId="S::kevin.haleydt@kb.vlaanderen.be::3063019d-08c4-452a-88b0-f79184f621b7" providerId="AD" clId="Web-{4B46ADD6-8557-C0CD-CED2-D9C5BA1DA732}"/>
    <pc:docChg chg="">
      <pc:chgData name="Haleydt Kevin" userId="S::kevin.haleydt@kb.vlaanderen.be::3063019d-08c4-452a-88b0-f79184f621b7" providerId="AD" clId="Web-{4B46ADD6-8557-C0CD-CED2-D9C5BA1DA732}" dt="2019-03-27T18:50:24.494" v="1"/>
      <pc:docMkLst>
        <pc:docMk/>
      </pc:docMkLst>
      <pc:sldChg chg="addCm">
        <pc:chgData name="Haleydt Kevin" userId="S::kevin.haleydt@kb.vlaanderen.be::3063019d-08c4-452a-88b0-f79184f621b7" providerId="AD" clId="Web-{4B46ADD6-8557-C0CD-CED2-D9C5BA1DA732}" dt="2019-03-27T18:49:36.509" v="0"/>
        <pc:sldMkLst>
          <pc:docMk/>
          <pc:sldMk cId="2540172895" sldId="353"/>
        </pc:sldMkLst>
      </pc:sldChg>
      <pc:sldChg chg="addCm">
        <pc:chgData name="Haleydt Kevin" userId="S::kevin.haleydt@kb.vlaanderen.be::3063019d-08c4-452a-88b0-f79184f621b7" providerId="AD" clId="Web-{4B46ADD6-8557-C0CD-CED2-D9C5BA1DA732}" dt="2019-03-27T18:50:24.494" v="1"/>
        <pc:sldMkLst>
          <pc:docMk/>
          <pc:sldMk cId="3787623953" sldId="392"/>
        </pc:sldMkLst>
      </pc:sldChg>
    </pc:docChg>
  </pc:docChgLst>
  <pc:docChgLst>
    <pc:chgData name="De Keyzer Michiel" userId="S::michiel.dekeyzer@kb.vlaanderen.be::5919b3ef-000e-4ca1-9196-cffa285786a7" providerId="AD" clId="Web-{70561747-6E49-325A-1667-61E74D482248}"/>
    <pc:docChg chg="">
      <pc:chgData name="De Keyzer Michiel" userId="S::michiel.dekeyzer@kb.vlaanderen.be::5919b3ef-000e-4ca1-9196-cffa285786a7" providerId="AD" clId="Web-{70561747-6E49-325A-1667-61E74D482248}" dt="2019-04-04T19:41:11.889" v="3"/>
      <pc:docMkLst>
        <pc:docMk/>
      </pc:docMkLst>
      <pc:sldChg chg="addCm">
        <pc:chgData name="De Keyzer Michiel" userId="S::michiel.dekeyzer@kb.vlaanderen.be::5919b3ef-000e-4ca1-9196-cffa285786a7" providerId="AD" clId="Web-{70561747-6E49-325A-1667-61E74D482248}" dt="2019-04-04T19:37:56.873" v="0"/>
        <pc:sldMkLst>
          <pc:docMk/>
          <pc:sldMk cId="3063772155" sldId="389"/>
        </pc:sldMkLst>
      </pc:sldChg>
      <pc:sldChg chg="addCm">
        <pc:chgData name="De Keyzer Michiel" userId="S::michiel.dekeyzer@kb.vlaanderen.be::5919b3ef-000e-4ca1-9196-cffa285786a7" providerId="AD" clId="Web-{70561747-6E49-325A-1667-61E74D482248}" dt="2019-04-04T19:39:41.920" v="1"/>
        <pc:sldMkLst>
          <pc:docMk/>
          <pc:sldMk cId="592599411" sldId="396"/>
        </pc:sldMkLst>
      </pc:sldChg>
      <pc:sldChg chg="addCm">
        <pc:chgData name="De Keyzer Michiel" userId="S::michiel.dekeyzer@kb.vlaanderen.be::5919b3ef-000e-4ca1-9196-cffa285786a7" providerId="AD" clId="Web-{70561747-6E49-325A-1667-61E74D482248}" dt="2019-04-04T19:41:11.889" v="3"/>
        <pc:sldMkLst>
          <pc:docMk/>
          <pc:sldMk cId="4284033157" sldId="405"/>
        </pc:sldMkLst>
      </pc:sldChg>
    </pc:docChg>
  </pc:docChgLst>
  <pc:docChgLst>
    <pc:chgData name="De Keyzer Michiel" userId="S::michiel.dekeyzer@kb.vlaanderen.be::5919b3ef-000e-4ca1-9196-cffa285786a7" providerId="AD" clId="Web-{DD94483D-4E5C-48FF-B3A2-4327987E728D}"/>
    <pc:docChg chg="">
      <pc:chgData name="De Keyzer Michiel" userId="S::michiel.dekeyzer@kb.vlaanderen.be::5919b3ef-000e-4ca1-9196-cffa285786a7" providerId="AD" clId="Web-{DD94483D-4E5C-48FF-B3A2-4327987E728D}" dt="2019-05-05T18:55:22.671" v="1"/>
      <pc:docMkLst>
        <pc:docMk/>
      </pc:docMkLst>
      <pc:sldChg chg="addCm">
        <pc:chgData name="De Keyzer Michiel" userId="S::michiel.dekeyzer@kb.vlaanderen.be::5919b3ef-000e-4ca1-9196-cffa285786a7" providerId="AD" clId="Web-{DD94483D-4E5C-48FF-B3A2-4327987E728D}" dt="2019-05-05T18:55:22.671" v="1"/>
        <pc:sldMkLst>
          <pc:docMk/>
          <pc:sldMk cId="3513686282" sldId="350"/>
        </pc:sldMkLst>
      </pc:sldChg>
      <pc:sldChg chg="addCm">
        <pc:chgData name="De Keyzer Michiel" userId="S::michiel.dekeyzer@kb.vlaanderen.be::5919b3ef-000e-4ca1-9196-cffa285786a7" providerId="AD" clId="Web-{DD94483D-4E5C-48FF-B3A2-4327987E728D}" dt="2019-05-05T18:53:44.029" v="0"/>
        <pc:sldMkLst>
          <pc:docMk/>
          <pc:sldMk cId="1663163978" sldId="449"/>
        </pc:sldMkLst>
      </pc:sldChg>
    </pc:docChg>
  </pc:docChgLst>
  <pc:docChgLst>
    <pc:chgData name="Haleydt Kevin" userId="S::kevin.haleydt@kb.vlaanderen.be::3063019d-08c4-452a-88b0-f79184f621b7" providerId="AD" clId="Web-{081C2956-264D-F0CB-70B1-C50BC8D6A644}"/>
    <pc:docChg chg="modSld">
      <pc:chgData name="Haleydt Kevin" userId="S::kevin.haleydt@kb.vlaanderen.be::3063019d-08c4-452a-88b0-f79184f621b7" providerId="AD" clId="Web-{081C2956-264D-F0CB-70B1-C50BC8D6A644}" dt="2019-05-06T09:00:48.348" v="0"/>
      <pc:docMkLst>
        <pc:docMk/>
      </pc:docMkLst>
      <pc:sldChg chg="delSp modSp">
        <pc:chgData name="Haleydt Kevin" userId="S::kevin.haleydt@kb.vlaanderen.be::3063019d-08c4-452a-88b0-f79184f621b7" providerId="AD" clId="Web-{081C2956-264D-F0CB-70B1-C50BC8D6A644}" dt="2019-05-06T09:00:48.348" v="0"/>
        <pc:sldMkLst>
          <pc:docMk/>
          <pc:sldMk cId="3465777044" sldId="451"/>
        </pc:sldMkLst>
        <pc:cxnChg chg="del mod">
          <ac:chgData name="Haleydt Kevin" userId="S::kevin.haleydt@kb.vlaanderen.be::3063019d-08c4-452a-88b0-f79184f621b7" providerId="AD" clId="Web-{081C2956-264D-F0CB-70B1-C50BC8D6A644}" dt="2019-05-06T09:00:48.348" v="0"/>
          <ac:cxnSpMkLst>
            <pc:docMk/>
            <pc:sldMk cId="3465777044" sldId="451"/>
            <ac:cxnSpMk id="40" creationId="{00000000-0000-0000-0000-00000000000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17/05/2019</a:t>
            </a:fld>
            <a:endParaRPr lang="nl-BE"/>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17/05/2019</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jdelijke aanduiding voor dia-afbeelding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Tijdelijke aanduiding voor notiti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nl-BE" altLang="nl-BE" smtClean="0"/>
          </a:p>
        </p:txBody>
      </p:sp>
      <p:sp>
        <p:nvSpPr>
          <p:cNvPr id="19460" name="Tijdelijke aanduiding voor dianumm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7B73022-3BA9-426D-86D2-FA90944B4692}" type="slidenum">
              <a:rPr kumimoji="0" lang="nl-BE" altLang="nl-B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BE" altLang="nl-B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16376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err="1"/>
              <a:t>Initiële</a:t>
            </a:r>
            <a:r>
              <a:rPr lang="en-GB" baseline="0"/>
              <a:t> </a:t>
            </a:r>
            <a:r>
              <a:rPr lang="en-GB" baseline="0" err="1"/>
              <a:t>sneuvelmodel</a:t>
            </a:r>
            <a:r>
              <a:rPr lang="en-GB" baseline="0"/>
              <a:t> </a:t>
            </a:r>
            <a:r>
              <a:rPr lang="en-GB" baseline="0" err="1"/>
              <a:t>dat</a:t>
            </a:r>
            <a:r>
              <a:rPr lang="en-GB" baseline="0"/>
              <a:t> </a:t>
            </a:r>
            <a:r>
              <a:rPr lang="en-GB" baseline="0" err="1"/>
              <a:t>verleden</a:t>
            </a:r>
            <a:r>
              <a:rPr lang="en-GB" baseline="0"/>
              <a:t> </a:t>
            </a:r>
            <a:r>
              <a:rPr lang="en-GB" baseline="0" err="1"/>
              <a:t>thematische</a:t>
            </a:r>
            <a:r>
              <a:rPr lang="en-GB" baseline="0"/>
              <a:t> </a:t>
            </a:r>
            <a:r>
              <a:rPr lang="en-GB" baseline="0" err="1"/>
              <a:t>werkgroep</a:t>
            </a:r>
            <a:r>
              <a:rPr lang="en-GB" baseline="0"/>
              <a:t> </a:t>
            </a:r>
            <a:r>
              <a:rPr lang="en-GB" baseline="0" err="1"/>
              <a:t>werd</a:t>
            </a:r>
            <a:r>
              <a:rPr lang="en-GB" baseline="0"/>
              <a:t> </a:t>
            </a:r>
            <a:r>
              <a:rPr lang="en-GB" baseline="0" err="1"/>
              <a:t>besproken</a:t>
            </a:r>
            <a:r>
              <a:rPr lang="en-GB" baseline="0"/>
              <a:t> -&gt; </a:t>
            </a:r>
            <a:r>
              <a:rPr lang="en-GB" baseline="0" err="1"/>
              <a:t>verschillende</a:t>
            </a:r>
            <a:r>
              <a:rPr lang="en-GB" baseline="0"/>
              <a:t> comments </a:t>
            </a:r>
            <a:r>
              <a:rPr lang="en-GB" baseline="0" err="1"/>
              <a:t>naar</a:t>
            </a:r>
            <a:r>
              <a:rPr lang="en-GB" baseline="0"/>
              <a:t> </a:t>
            </a:r>
            <a:r>
              <a:rPr lang="en-GB" baseline="0" err="1"/>
              <a:t>boven</a:t>
            </a:r>
            <a:r>
              <a:rPr lang="en-GB" baseline="0"/>
              <a:t> </a:t>
            </a:r>
            <a:r>
              <a:rPr lang="en-GB" baseline="0" err="1"/>
              <a:t>gekomen</a:t>
            </a:r>
            <a:endParaRPr lang="en-US"/>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17</a:t>
            </a:fld>
            <a:endParaRPr lang="nl-BE">
              <a:latin typeface="FlandersArtSans-Regular" panose="00000500000000000000" pitchFamily="2" charset="0"/>
            </a:endParaRPr>
          </a:p>
        </p:txBody>
      </p:sp>
    </p:spTree>
    <p:extLst>
      <p:ext uri="{BB962C8B-B14F-4D97-AF65-F5344CB8AC3E}">
        <p14:creationId xmlns:p14="http://schemas.microsoft.com/office/powerpoint/2010/main" val="298362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Grootste</a:t>
            </a:r>
            <a:r>
              <a:rPr lang="en-GB"/>
              <a:t> issue </a:t>
            </a:r>
            <a:r>
              <a:rPr lang="en-GB" err="1"/>
              <a:t>dat</a:t>
            </a:r>
            <a:r>
              <a:rPr lang="en-GB"/>
              <a:t> </a:t>
            </a:r>
            <a:r>
              <a:rPr lang="en-GB" err="1"/>
              <a:t>verleden</a:t>
            </a:r>
            <a:r>
              <a:rPr lang="en-GB"/>
              <a:t> </a:t>
            </a:r>
            <a:r>
              <a:rPr lang="en-GB" err="1"/>
              <a:t>werkgroep</a:t>
            </a:r>
            <a:r>
              <a:rPr lang="en-GB"/>
              <a:t> </a:t>
            </a:r>
            <a:r>
              <a:rPr lang="en-GB" err="1"/>
              <a:t>naar</a:t>
            </a:r>
            <a:r>
              <a:rPr lang="en-GB"/>
              <a:t> </a:t>
            </a:r>
            <a:r>
              <a:rPr lang="en-GB" err="1"/>
              <a:t>voor</a:t>
            </a:r>
            <a:r>
              <a:rPr lang="en-GB"/>
              <a:t> </a:t>
            </a:r>
            <a:r>
              <a:rPr lang="en-GB" err="1"/>
              <a:t>kwam</a:t>
            </a:r>
            <a:r>
              <a:rPr lang="en-GB"/>
              <a:t> was </a:t>
            </a:r>
            <a:r>
              <a:rPr lang="en-GB" err="1"/>
              <a:t>dat</a:t>
            </a:r>
            <a:r>
              <a:rPr lang="en-GB" baseline="0"/>
              <a:t> het model </a:t>
            </a:r>
            <a:r>
              <a:rPr lang="en-GB" baseline="0" err="1"/>
              <a:t>zeer</a:t>
            </a:r>
            <a:r>
              <a:rPr lang="en-GB" baseline="0"/>
              <a:t> </a:t>
            </a:r>
            <a:r>
              <a:rPr lang="en-GB" baseline="0" err="1"/>
              <a:t>moeilijk</a:t>
            </a:r>
            <a:r>
              <a:rPr lang="en-GB" baseline="0"/>
              <a:t> was </a:t>
            </a:r>
            <a:r>
              <a:rPr lang="en-GB" baseline="0" err="1"/>
              <a:t>te</a:t>
            </a:r>
            <a:r>
              <a:rPr lang="en-GB" baseline="0"/>
              <a:t> </a:t>
            </a:r>
            <a:r>
              <a:rPr lang="en-GB" baseline="0" err="1"/>
              <a:t>interpreteren</a:t>
            </a:r>
            <a:r>
              <a:rPr lang="en-GB" baseline="0"/>
              <a:t> door </a:t>
            </a:r>
            <a:r>
              <a:rPr lang="en-GB" baseline="0" err="1"/>
              <a:t>gebrek</a:t>
            </a:r>
            <a:r>
              <a:rPr lang="en-GB" baseline="0"/>
              <a:t> </a:t>
            </a:r>
            <a:r>
              <a:rPr lang="en-GB" baseline="0" err="1"/>
              <a:t>aan</a:t>
            </a:r>
            <a:r>
              <a:rPr lang="en-GB" baseline="0"/>
              <a:t> </a:t>
            </a:r>
            <a:r>
              <a:rPr lang="en-GB" baseline="0" err="1"/>
              <a:t>definitie</a:t>
            </a:r>
            <a:r>
              <a:rPr lang="en-GB" baseline="0"/>
              <a:t> van ‘</a:t>
            </a:r>
            <a:r>
              <a:rPr lang="en-GB" baseline="0" err="1"/>
              <a:t>Perceel</a:t>
            </a:r>
            <a:r>
              <a:rPr lang="en-GB" baseline="0"/>
              <a:t>’ </a:t>
            </a:r>
          </a:p>
          <a:p>
            <a:r>
              <a:rPr lang="en-GB" baseline="0" err="1"/>
              <a:t>Bijgevolg</a:t>
            </a:r>
            <a:r>
              <a:rPr lang="en-GB" baseline="0"/>
              <a:t> </a:t>
            </a:r>
            <a:r>
              <a:rPr lang="en-GB" baseline="0" err="1"/>
              <a:t>zat</a:t>
            </a:r>
            <a:r>
              <a:rPr lang="en-GB" baseline="0"/>
              <a:t> </a:t>
            </a:r>
            <a:r>
              <a:rPr lang="en-GB" baseline="0" err="1"/>
              <a:t>niet</a:t>
            </a:r>
            <a:r>
              <a:rPr lang="en-GB" baseline="0"/>
              <a:t> </a:t>
            </a:r>
            <a:r>
              <a:rPr lang="en-GB" baseline="0" err="1"/>
              <a:t>iedereen</a:t>
            </a:r>
            <a:r>
              <a:rPr lang="en-GB" baseline="0"/>
              <a:t> op </a:t>
            </a:r>
            <a:r>
              <a:rPr lang="en-GB" baseline="0" err="1"/>
              <a:t>dezelfde</a:t>
            </a:r>
            <a:r>
              <a:rPr lang="en-GB" baseline="0"/>
              <a:t> </a:t>
            </a:r>
            <a:r>
              <a:rPr lang="en-GB" baseline="0" err="1"/>
              <a:t>lijn</a:t>
            </a:r>
            <a:endParaRPr lang="en-US"/>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18</a:t>
            </a:fld>
            <a:endParaRPr lang="nl-BE">
              <a:latin typeface="FlandersArtSans-Regular" panose="00000500000000000000" pitchFamily="2" charset="0"/>
            </a:endParaRPr>
          </a:p>
        </p:txBody>
      </p:sp>
    </p:spTree>
    <p:extLst>
      <p:ext uri="{BB962C8B-B14F-4D97-AF65-F5344CB8AC3E}">
        <p14:creationId xmlns:p14="http://schemas.microsoft.com/office/powerpoint/2010/main" val="106241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Story:</a:t>
            </a:r>
            <a:r>
              <a:rPr lang="en-GB" baseline="0"/>
              <a:t> </a:t>
            </a:r>
            <a:r>
              <a:rPr lang="en-GB" baseline="0" err="1"/>
              <a:t>Zoals</a:t>
            </a:r>
            <a:r>
              <a:rPr lang="en-GB" baseline="0"/>
              <a:t> </a:t>
            </a:r>
            <a:r>
              <a:rPr lang="en-GB" baseline="0" err="1"/>
              <a:t>eerder</a:t>
            </a:r>
            <a:r>
              <a:rPr lang="en-GB" baseline="0"/>
              <a:t> </a:t>
            </a:r>
            <a:r>
              <a:rPr lang="en-GB" baseline="0" err="1"/>
              <a:t>aangegeven</a:t>
            </a:r>
            <a:r>
              <a:rPr lang="en-GB" baseline="0"/>
              <a:t> was het </a:t>
            </a:r>
            <a:r>
              <a:rPr lang="en-GB" baseline="0" err="1"/>
              <a:t>grootste</a:t>
            </a:r>
            <a:r>
              <a:rPr lang="en-GB" baseline="0"/>
              <a:t> </a:t>
            </a:r>
            <a:r>
              <a:rPr lang="en-GB" baseline="0" err="1"/>
              <a:t>hekelpunt</a:t>
            </a:r>
            <a:r>
              <a:rPr lang="en-GB" baseline="0"/>
              <a:t> -&gt; Definite van het </a:t>
            </a:r>
            <a:r>
              <a:rPr lang="en-GB" baseline="0" err="1"/>
              <a:t>centrale</a:t>
            </a:r>
            <a:r>
              <a:rPr lang="en-GB" baseline="0"/>
              <a:t> element </a:t>
            </a:r>
            <a:r>
              <a:rPr lang="en-GB" baseline="0" err="1"/>
              <a:t>Perceel</a:t>
            </a:r>
            <a:r>
              <a:rPr lang="en-GB" baseline="0"/>
              <a:t>.</a:t>
            </a:r>
          </a:p>
          <a:p>
            <a:r>
              <a:rPr lang="en-GB" baseline="0" err="1"/>
              <a:t>Hiervoor</a:t>
            </a:r>
            <a:r>
              <a:rPr lang="en-GB" baseline="0"/>
              <a:t> </a:t>
            </a:r>
            <a:r>
              <a:rPr lang="en-GB" baseline="0" err="1"/>
              <a:t>kunnen</a:t>
            </a:r>
            <a:r>
              <a:rPr lang="en-GB" baseline="0"/>
              <a:t> we </a:t>
            </a:r>
            <a:r>
              <a:rPr lang="en-GB" baseline="0" err="1"/>
              <a:t>kijken</a:t>
            </a:r>
            <a:r>
              <a:rPr lang="en-GB" baseline="0"/>
              <a:t> wat reeds </a:t>
            </a:r>
            <a:r>
              <a:rPr lang="en-GB" baseline="0" err="1"/>
              <a:t>bestaande</a:t>
            </a:r>
            <a:r>
              <a:rPr lang="en-GB" baseline="0"/>
              <a:t> </a:t>
            </a:r>
            <a:r>
              <a:rPr lang="en-GB" baseline="0" err="1"/>
              <a:t>modellen</a:t>
            </a:r>
            <a:r>
              <a:rPr lang="en-GB" baseline="0"/>
              <a:t> of </a:t>
            </a:r>
            <a:r>
              <a:rPr lang="en-GB" baseline="0" err="1"/>
              <a:t>woordenboeken</a:t>
            </a:r>
            <a:r>
              <a:rPr lang="en-GB" baseline="0"/>
              <a:t> </a:t>
            </a:r>
            <a:r>
              <a:rPr lang="en-GB" baseline="0" err="1"/>
              <a:t>voorschrijven</a:t>
            </a:r>
            <a:endParaRPr lang="en-US"/>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21</a:t>
            </a:fld>
            <a:endParaRPr lang="nl-BE">
              <a:latin typeface="FlandersArtSans-Regular" panose="00000500000000000000" pitchFamily="2" charset="0"/>
            </a:endParaRPr>
          </a:p>
        </p:txBody>
      </p:sp>
    </p:spTree>
    <p:extLst>
      <p:ext uri="{BB962C8B-B14F-4D97-AF65-F5344CB8AC3E}">
        <p14:creationId xmlns:p14="http://schemas.microsoft.com/office/powerpoint/2010/main" val="378368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Vraag</a:t>
            </a:r>
            <a:r>
              <a:rPr lang="en-GB" baseline="0"/>
              <a:t> -&gt; </a:t>
            </a:r>
            <a:r>
              <a:rPr lang="en-GB" baseline="0" err="1"/>
              <a:t>integreren</a:t>
            </a:r>
            <a:r>
              <a:rPr lang="en-GB" baseline="0"/>
              <a:t> </a:t>
            </a:r>
            <a:r>
              <a:rPr lang="en-GB" baseline="0" err="1"/>
              <a:t>als</a:t>
            </a:r>
            <a:r>
              <a:rPr lang="en-GB" baseline="0"/>
              <a:t> </a:t>
            </a:r>
            <a:r>
              <a:rPr lang="en-GB" baseline="0" err="1"/>
              <a:t>aparte</a:t>
            </a:r>
            <a:r>
              <a:rPr lang="en-GB" baseline="0"/>
              <a:t> </a:t>
            </a:r>
            <a:r>
              <a:rPr lang="en-GB" baseline="0" err="1"/>
              <a:t>entiteit</a:t>
            </a:r>
            <a:r>
              <a:rPr lang="en-GB" baseline="0"/>
              <a:t> of </a:t>
            </a:r>
            <a:r>
              <a:rPr lang="en-GB" baseline="0" err="1"/>
              <a:t>als</a:t>
            </a:r>
            <a:r>
              <a:rPr lang="en-GB" baseline="0"/>
              <a:t> </a:t>
            </a:r>
            <a:r>
              <a:rPr lang="en-GB" baseline="0" err="1"/>
              <a:t>eigenschap</a:t>
            </a:r>
            <a:r>
              <a:rPr lang="en-GB" baseline="0"/>
              <a:t> van </a:t>
            </a:r>
            <a:r>
              <a:rPr lang="en-GB" baseline="0" err="1"/>
              <a:t>Ruimtelijke</a:t>
            </a:r>
            <a:r>
              <a:rPr lang="en-GB" baseline="0"/>
              <a:t> </a:t>
            </a:r>
            <a:r>
              <a:rPr lang="en-GB" baseline="0" err="1"/>
              <a:t>eenheid</a:t>
            </a:r>
            <a:endParaRPr lang="en-US"/>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30</a:t>
            </a:fld>
            <a:endParaRPr lang="nl-BE">
              <a:latin typeface="FlandersArtSans-Regular" panose="00000500000000000000" pitchFamily="2" charset="0"/>
            </a:endParaRPr>
          </a:p>
        </p:txBody>
      </p:sp>
    </p:spTree>
    <p:extLst>
      <p:ext uri="{BB962C8B-B14F-4D97-AF65-F5344CB8AC3E}">
        <p14:creationId xmlns:p14="http://schemas.microsoft.com/office/powerpoint/2010/main" val="1601326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Vraag</a:t>
            </a:r>
            <a:r>
              <a:rPr lang="en-GB"/>
              <a:t> -&gt; </a:t>
            </a:r>
            <a:r>
              <a:rPr lang="en-GB" err="1"/>
              <a:t>opsplitsing</a:t>
            </a:r>
            <a:r>
              <a:rPr lang="en-GB" baseline="0"/>
              <a:t> </a:t>
            </a:r>
            <a:r>
              <a:rPr lang="en-GB" baseline="0" err="1"/>
              <a:t>zakelijk</a:t>
            </a:r>
            <a:r>
              <a:rPr lang="en-GB" baseline="0"/>
              <a:t> </a:t>
            </a:r>
            <a:r>
              <a:rPr lang="en-GB" baseline="0" err="1"/>
              <a:t>recht</a:t>
            </a:r>
            <a:r>
              <a:rPr lang="en-GB" baseline="0"/>
              <a:t> </a:t>
            </a:r>
            <a:r>
              <a:rPr lang="en-GB" baseline="0" err="1"/>
              <a:t>en</a:t>
            </a:r>
            <a:r>
              <a:rPr lang="en-GB" baseline="0"/>
              <a:t> </a:t>
            </a:r>
            <a:r>
              <a:rPr lang="en-GB" baseline="0" err="1"/>
              <a:t>recht</a:t>
            </a:r>
            <a:r>
              <a:rPr lang="en-GB" baseline="0"/>
              <a:t>??</a:t>
            </a:r>
            <a:endParaRPr lang="en-US"/>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34</a:t>
            </a:fld>
            <a:endParaRPr lang="nl-BE">
              <a:latin typeface="FlandersArtSans-Regular" panose="00000500000000000000" pitchFamily="2" charset="0"/>
            </a:endParaRPr>
          </a:p>
        </p:txBody>
      </p:sp>
    </p:spTree>
    <p:extLst>
      <p:ext uri="{BB962C8B-B14F-4D97-AF65-F5344CB8AC3E}">
        <p14:creationId xmlns:p14="http://schemas.microsoft.com/office/powerpoint/2010/main" val="1974180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Vraag</a:t>
            </a:r>
            <a:r>
              <a:rPr lang="en-GB"/>
              <a:t> -&gt; </a:t>
            </a:r>
            <a:r>
              <a:rPr lang="en-GB" err="1"/>
              <a:t>opsplitsing</a:t>
            </a:r>
            <a:r>
              <a:rPr lang="en-GB" baseline="0"/>
              <a:t> </a:t>
            </a:r>
            <a:r>
              <a:rPr lang="en-GB" baseline="0" err="1"/>
              <a:t>zakelijk</a:t>
            </a:r>
            <a:r>
              <a:rPr lang="en-GB" baseline="0"/>
              <a:t> </a:t>
            </a:r>
            <a:r>
              <a:rPr lang="en-GB" baseline="0" err="1"/>
              <a:t>recht</a:t>
            </a:r>
            <a:r>
              <a:rPr lang="en-GB" baseline="0"/>
              <a:t> </a:t>
            </a:r>
            <a:r>
              <a:rPr lang="en-GB" baseline="0" err="1"/>
              <a:t>en</a:t>
            </a:r>
            <a:r>
              <a:rPr lang="en-GB" baseline="0"/>
              <a:t> </a:t>
            </a:r>
            <a:r>
              <a:rPr lang="en-GB" baseline="0" err="1"/>
              <a:t>recht</a:t>
            </a:r>
            <a:r>
              <a:rPr lang="en-GB" baseline="0"/>
              <a:t>??</a:t>
            </a:r>
            <a:endParaRPr lang="en-US"/>
          </a:p>
        </p:txBody>
      </p:sp>
      <p:sp>
        <p:nvSpPr>
          <p:cNvPr id="4" name="Slide Number Placeholder 3"/>
          <p:cNvSpPr>
            <a:spLocks noGrp="1"/>
          </p:cNvSpPr>
          <p:nvPr>
            <p:ph type="sldNum" sz="quarter" idx="10"/>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31D57D71-DFD4-49A2-8FE9-9156F9579F84}" type="slidenum">
              <a:rPr kumimoji="0" lang="nl-BE" sz="1200" b="0" i="0" u="none" strike="noStrike" kern="1200" cap="none" spc="0" normalizeH="0" baseline="0" noProof="0" smtClean="0">
                <a:ln>
                  <a:noFill/>
                </a:ln>
                <a:solidFill>
                  <a:srgbClr val="373636"/>
                </a:solidFill>
                <a:effectLst/>
                <a:uLnTx/>
                <a:uFillTx/>
                <a:latin typeface="FlandersArtSans-Regular" panose="000005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37</a:t>
            </a:fld>
            <a:endParaRPr kumimoji="0" lang="nl-BE" sz="1200" b="0" i="0" u="none" strike="noStrike" kern="1200" cap="none" spc="0" normalizeH="0" baseline="0" noProof="0">
              <a:ln>
                <a:noFill/>
              </a:ln>
              <a:solidFill>
                <a:srgbClr val="373636"/>
              </a:solidFill>
              <a:effectLst/>
              <a:uLnTx/>
              <a:uFillTx/>
              <a:latin typeface="FlandersArtSans-Regular" panose="00000500000000000000" pitchFamily="2" charset="0"/>
              <a:ea typeface="+mn-ea"/>
              <a:cs typeface="+mn-cs"/>
            </a:endParaRPr>
          </a:p>
        </p:txBody>
      </p:sp>
    </p:spTree>
    <p:extLst>
      <p:ext uri="{BB962C8B-B14F-4D97-AF65-F5344CB8AC3E}">
        <p14:creationId xmlns:p14="http://schemas.microsoft.com/office/powerpoint/2010/main" val="225100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815" indent="-170815">
              <a:buNone/>
            </a:pPr>
            <a:r>
              <a:rPr lang="en-US" err="1">
                <a:latin typeface="Calibri"/>
                <a:cs typeface="Calibri"/>
              </a:rPr>
              <a:t>Relatie</a:t>
            </a:r>
            <a:r>
              <a:rPr lang="en-US">
                <a:latin typeface="Calibri"/>
                <a:cs typeface="Calibri"/>
              </a:rPr>
              <a:t> met </a:t>
            </a:r>
            <a:r>
              <a:rPr lang="en-US" err="1">
                <a:latin typeface="Calibri"/>
                <a:cs typeface="Calibri"/>
              </a:rPr>
              <a:t>gebouwen</a:t>
            </a:r>
            <a:r>
              <a:rPr lang="en-US">
                <a:latin typeface="Calibri"/>
                <a:cs typeface="Calibri"/>
              </a:rPr>
              <a:t>? Hoe </a:t>
            </a:r>
            <a:r>
              <a:rPr lang="en-US" err="1">
                <a:latin typeface="Calibri"/>
                <a:cs typeface="Calibri"/>
              </a:rPr>
              <a:t>zien</a:t>
            </a:r>
            <a:r>
              <a:rPr lang="en-US">
                <a:latin typeface="Calibri"/>
                <a:cs typeface="Calibri"/>
              </a:rPr>
              <a:t> we </a:t>
            </a:r>
            <a:r>
              <a:rPr lang="en-US" err="1">
                <a:latin typeface="Calibri"/>
                <a:cs typeface="Calibri"/>
              </a:rPr>
              <a:t>dit</a:t>
            </a:r>
            <a:endParaRPr lang="en-US">
              <a:cs typeface="Calibri"/>
            </a:endParaRPr>
          </a:p>
          <a:p>
            <a:pPr marL="170815" indent="-170815">
              <a:buNone/>
            </a:pPr>
            <a:r>
              <a:rPr lang="en-US" err="1">
                <a:latin typeface="Calibri"/>
                <a:cs typeface="Calibri"/>
              </a:rPr>
              <a:t>Relatie</a:t>
            </a:r>
            <a:r>
              <a:rPr lang="en-US">
                <a:latin typeface="Calibri"/>
                <a:cs typeface="Calibri"/>
              </a:rPr>
              <a:t> met </a:t>
            </a:r>
            <a:r>
              <a:rPr lang="en-US" err="1">
                <a:latin typeface="Calibri"/>
                <a:cs typeface="Calibri"/>
              </a:rPr>
              <a:t>adres</a:t>
            </a:r>
            <a:r>
              <a:rPr lang="en-US">
                <a:latin typeface="Calibri"/>
                <a:cs typeface="Calibri"/>
              </a:rPr>
              <a:t>? Hoe </a:t>
            </a:r>
            <a:r>
              <a:rPr lang="en-US" err="1">
                <a:latin typeface="Calibri"/>
                <a:cs typeface="Calibri"/>
              </a:rPr>
              <a:t>zien</a:t>
            </a:r>
            <a:r>
              <a:rPr lang="en-US">
                <a:latin typeface="Calibri"/>
                <a:cs typeface="Calibri"/>
              </a:rPr>
              <a:t> we </a:t>
            </a:r>
            <a:r>
              <a:rPr lang="en-US" err="1">
                <a:latin typeface="Calibri"/>
                <a:cs typeface="Calibri"/>
              </a:rPr>
              <a:t>dit</a:t>
            </a:r>
            <a:r>
              <a:rPr lang="en-US">
                <a:latin typeface="Calibri"/>
                <a:cs typeface="Calibri"/>
              </a:rPr>
              <a:t>?</a:t>
            </a:r>
          </a:p>
        </p:txBody>
      </p:sp>
      <p:sp>
        <p:nvSpPr>
          <p:cNvPr id="4" name="Slide Number Placehold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45</a:t>
            </a:fld>
            <a:endParaRPr lang="nl-BE">
              <a:latin typeface="FlandersArtSans-Regular" panose="00000500000000000000" pitchFamily="2" charset="0"/>
            </a:endParaRPr>
          </a:p>
        </p:txBody>
      </p:sp>
    </p:spTree>
    <p:extLst>
      <p:ext uri="{BB962C8B-B14F-4D97-AF65-F5344CB8AC3E}">
        <p14:creationId xmlns:p14="http://schemas.microsoft.com/office/powerpoint/2010/main" val="3425092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48CA6BF2-CD52-4E22-92A5-09015AAF1997}" type="datetime1">
              <a:rPr lang="nl-BE" smtClean="0"/>
              <a:t>17/05/2019</a:t>
            </a:fld>
            <a:endParaRPr lang="nl-BE"/>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D739D19C-E4BE-4634-8741-0D3278A69C8F}" type="datetime1">
              <a:rPr lang="nl-BE" smtClean="0"/>
              <a:t>17/05/2019</a:t>
            </a:fld>
            <a:endParaRPr lang="nl-BE"/>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742950" y="2130427"/>
            <a:ext cx="8420100" cy="1470025"/>
          </a:xfrm>
        </p:spPr>
        <p:txBody>
          <a:bodyPr/>
          <a:lstStyle/>
          <a:p>
            <a:r>
              <a:rPr lang="nl-NL" smtClean="0"/>
              <a:t>Klik om de stijl te bewerken</a:t>
            </a:r>
            <a:endParaRPr lang="nl-BE"/>
          </a:p>
        </p:txBody>
      </p:sp>
      <p:sp>
        <p:nvSpPr>
          <p:cNvPr id="3" name="Ondertitel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371475" indent="0" algn="ctr">
              <a:buNone/>
              <a:defRPr>
                <a:solidFill>
                  <a:schemeClr val="tx1">
                    <a:tint val="75000"/>
                  </a:schemeClr>
                </a:solidFill>
              </a:defRPr>
            </a:lvl2pPr>
            <a:lvl3pPr marL="742950" indent="0" algn="ctr">
              <a:buNone/>
              <a:defRPr>
                <a:solidFill>
                  <a:schemeClr val="tx1">
                    <a:tint val="75000"/>
                  </a:schemeClr>
                </a:solidFill>
              </a:defRPr>
            </a:lvl3pPr>
            <a:lvl4pPr marL="1114425" indent="0" algn="ctr">
              <a:buNone/>
              <a:defRPr>
                <a:solidFill>
                  <a:schemeClr val="tx1">
                    <a:tint val="75000"/>
                  </a:schemeClr>
                </a:solidFill>
              </a:defRPr>
            </a:lvl4pPr>
            <a:lvl5pPr marL="1485900" indent="0" algn="ctr">
              <a:buNone/>
              <a:defRPr>
                <a:solidFill>
                  <a:schemeClr val="tx1">
                    <a:tint val="75000"/>
                  </a:schemeClr>
                </a:solidFill>
              </a:defRPr>
            </a:lvl5pPr>
            <a:lvl6pPr marL="1857375" indent="0" algn="ctr">
              <a:buNone/>
              <a:defRPr>
                <a:solidFill>
                  <a:schemeClr val="tx1">
                    <a:tint val="75000"/>
                  </a:schemeClr>
                </a:solidFill>
              </a:defRPr>
            </a:lvl6pPr>
            <a:lvl7pPr marL="2228850" indent="0" algn="ctr">
              <a:buNone/>
              <a:defRPr>
                <a:solidFill>
                  <a:schemeClr val="tx1">
                    <a:tint val="75000"/>
                  </a:schemeClr>
                </a:solidFill>
              </a:defRPr>
            </a:lvl7pPr>
            <a:lvl8pPr marL="2600325" indent="0" algn="ctr">
              <a:buNone/>
              <a:defRPr>
                <a:solidFill>
                  <a:schemeClr val="tx1">
                    <a:tint val="75000"/>
                  </a:schemeClr>
                </a:solidFill>
              </a:defRPr>
            </a:lvl8pPr>
            <a:lvl9pPr marL="2971800" indent="0" algn="ctr">
              <a:buNone/>
              <a:defRPr>
                <a:solidFill>
                  <a:schemeClr val="tx1">
                    <a:tint val="75000"/>
                  </a:schemeClr>
                </a:solidFill>
              </a:defRPr>
            </a:lvl9pPr>
          </a:lstStyle>
          <a:p>
            <a:r>
              <a:rPr lang="nl-NL" smtClean="0"/>
              <a:t>Klik om de ondertitelstijl van het model te bewerken</a:t>
            </a:r>
            <a:endParaRPr lang="nl-BE"/>
          </a:p>
        </p:txBody>
      </p:sp>
      <p:sp>
        <p:nvSpPr>
          <p:cNvPr id="4" name="Tijdelijke aanduiding voor datum 3"/>
          <p:cNvSpPr>
            <a:spLocks noGrp="1"/>
          </p:cNvSpPr>
          <p:nvPr>
            <p:ph type="dt" sz="half" idx="10"/>
          </p:nvPr>
        </p:nvSpPr>
        <p:spPr/>
        <p:txBody>
          <a:bodyPr/>
          <a:lstStyle>
            <a:lvl1pPr>
              <a:defRPr/>
            </a:lvl1pPr>
          </a:lstStyle>
          <a:p>
            <a:pPr>
              <a:defRPr/>
            </a:pPr>
            <a:fld id="{D50A0393-91C1-48B0-A8F4-DE6BA7ED98B7}" type="datetimeFigureOut">
              <a:rPr lang="nl-BE"/>
              <a:pPr>
                <a:defRPr/>
              </a:pPr>
              <a:t>17/05/2019</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6" name="Tijdelijke aanduiding voor dianummer 5"/>
          <p:cNvSpPr>
            <a:spLocks noGrp="1"/>
          </p:cNvSpPr>
          <p:nvPr>
            <p:ph type="sldNum" sz="quarter" idx="12"/>
          </p:nvPr>
        </p:nvSpPr>
        <p:spPr/>
        <p:txBody>
          <a:bodyPr/>
          <a:lstStyle>
            <a:lvl1pPr>
              <a:defRPr/>
            </a:lvl1pPr>
          </a:lstStyle>
          <a:p>
            <a:pPr>
              <a:defRPr/>
            </a:pPr>
            <a:fld id="{CE254216-151E-468E-8774-D6D9CE18D498}" type="slidenum">
              <a:rPr lang="nl-BE" altLang="nl-BE"/>
              <a:pPr>
                <a:defRPr/>
              </a:pPr>
              <a:t>‹#›</a:t>
            </a:fld>
            <a:endParaRPr lang="nl-BE" altLang="nl-BE"/>
          </a:p>
        </p:txBody>
      </p:sp>
    </p:spTree>
    <p:extLst>
      <p:ext uri="{BB962C8B-B14F-4D97-AF65-F5344CB8AC3E}">
        <p14:creationId xmlns:p14="http://schemas.microsoft.com/office/powerpoint/2010/main" val="740526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cxnSp>
        <p:nvCxnSpPr>
          <p:cNvPr id="4" name="Rechte verbindingslijn 3"/>
          <p:cNvCxnSpPr/>
          <p:nvPr userDrawn="1"/>
        </p:nvCxnSpPr>
        <p:spPr>
          <a:xfrm>
            <a:off x="0" y="1052513"/>
            <a:ext cx="9906000" cy="0"/>
          </a:xfrm>
          <a:prstGeom prst="line">
            <a:avLst/>
          </a:prstGeom>
        </p:spPr>
        <p:style>
          <a:lnRef idx="2">
            <a:schemeClr val="accent5"/>
          </a:lnRef>
          <a:fillRef idx="0">
            <a:schemeClr val="accent5"/>
          </a:fillRef>
          <a:effectRef idx="1">
            <a:schemeClr val="accent5"/>
          </a:effectRef>
          <a:fontRef idx="minor">
            <a:schemeClr val="tx1"/>
          </a:fontRef>
        </p:style>
      </p:cxnSp>
      <p:sp>
        <p:nvSpPr>
          <p:cNvPr id="2" name="Titel 1"/>
          <p:cNvSpPr>
            <a:spLocks noGrp="1"/>
          </p:cNvSpPr>
          <p:nvPr>
            <p:ph type="title"/>
          </p:nvPr>
        </p:nvSpPr>
        <p:spPr>
          <a:xfrm>
            <a:off x="507339" y="116632"/>
            <a:ext cx="8915400" cy="1143000"/>
          </a:xfrm>
        </p:spPr>
        <p:txBody>
          <a:bodyPr/>
          <a:lstStyle>
            <a:lvl1pPr algn="l">
              <a:defRPr/>
            </a:lvl1pPr>
          </a:lstStyle>
          <a:p>
            <a:r>
              <a:rPr lang="nl-NL" dirty="0" smtClean="0"/>
              <a:t>Klik om de stijl te bewerken</a:t>
            </a:r>
            <a:endParaRPr lang="nl-BE" dirty="0"/>
          </a:p>
        </p:txBody>
      </p:sp>
      <p:sp>
        <p:nvSpPr>
          <p:cNvPr id="3" name="Tijdelijke aanduiding voor inhoud 2"/>
          <p:cNvSpPr>
            <a:spLocks noGrp="1"/>
          </p:cNvSpPr>
          <p:nvPr>
            <p:ph idx="1"/>
          </p:nvPr>
        </p:nvSpPr>
        <p:spPr>
          <a:xfrm>
            <a:off x="662120" y="1484785"/>
            <a:ext cx="8915400" cy="4669955"/>
          </a:xfrm>
        </p:spPr>
        <p:txBody>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5" name="Tijdelijke aanduiding voor datum 3"/>
          <p:cNvSpPr>
            <a:spLocks noGrp="1"/>
          </p:cNvSpPr>
          <p:nvPr>
            <p:ph type="dt" sz="half" idx="10"/>
          </p:nvPr>
        </p:nvSpPr>
        <p:spPr/>
        <p:txBody>
          <a:bodyPr/>
          <a:lstStyle>
            <a:lvl1pPr>
              <a:defRPr/>
            </a:lvl1pPr>
          </a:lstStyle>
          <a:p>
            <a:pPr>
              <a:defRPr/>
            </a:pPr>
            <a:fld id="{D7CC0F4A-B251-4E03-966E-188760AB735A}" type="datetimeFigureOut">
              <a:rPr lang="nl-BE"/>
              <a:pPr>
                <a:defRPr/>
              </a:pPr>
              <a:t>17/05/2019</a:t>
            </a:fld>
            <a:endParaRPr lang="nl-BE"/>
          </a:p>
        </p:txBody>
      </p:sp>
      <p:sp>
        <p:nvSpPr>
          <p:cNvPr id="6"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pPr>
              <a:defRPr/>
            </a:pPr>
            <a:fld id="{70D4467D-84DC-46FB-8C2B-033B967F5860}" type="slidenum">
              <a:rPr lang="nl-BE" altLang="nl-BE"/>
              <a:pPr>
                <a:defRPr/>
              </a:pPr>
              <a:t>‹#›</a:t>
            </a:fld>
            <a:endParaRPr lang="nl-BE" altLang="nl-BE"/>
          </a:p>
        </p:txBody>
      </p:sp>
    </p:spTree>
    <p:extLst>
      <p:ext uri="{BB962C8B-B14F-4D97-AF65-F5344CB8AC3E}">
        <p14:creationId xmlns:p14="http://schemas.microsoft.com/office/powerpoint/2010/main" val="1622348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82506" y="4406902"/>
            <a:ext cx="8420100" cy="1362075"/>
          </a:xfrm>
        </p:spPr>
        <p:txBody>
          <a:bodyPr anchor="t"/>
          <a:lstStyle>
            <a:lvl1pPr algn="l">
              <a:defRPr sz="3250" b="1" cap="all"/>
            </a:lvl1pPr>
          </a:lstStyle>
          <a:p>
            <a:r>
              <a:rPr lang="nl-NL" dirty="0" smtClean="0"/>
              <a:t>Klik om de stijl te bewerken</a:t>
            </a:r>
            <a:endParaRPr lang="nl-BE" dirty="0"/>
          </a:p>
        </p:txBody>
      </p:sp>
      <p:sp>
        <p:nvSpPr>
          <p:cNvPr id="3" name="Tijdelijke aanduiding voor tekst 2"/>
          <p:cNvSpPr>
            <a:spLocks noGrp="1"/>
          </p:cNvSpPr>
          <p:nvPr>
            <p:ph type="body" idx="1"/>
          </p:nvPr>
        </p:nvSpPr>
        <p:spPr>
          <a:xfrm>
            <a:off x="782506" y="2906713"/>
            <a:ext cx="8420100" cy="1500187"/>
          </a:xfrm>
        </p:spPr>
        <p:txBody>
          <a:bodyPr anchor="b"/>
          <a:lstStyle>
            <a:lvl1pPr marL="0" indent="0">
              <a:buNone/>
              <a:defRPr sz="1625">
                <a:solidFill>
                  <a:schemeClr val="tx1">
                    <a:tint val="75000"/>
                  </a:schemeClr>
                </a:solidFill>
              </a:defRPr>
            </a:lvl1pPr>
            <a:lvl2pPr marL="371475" indent="0">
              <a:buNone/>
              <a:defRPr sz="1463">
                <a:solidFill>
                  <a:schemeClr val="tx1">
                    <a:tint val="75000"/>
                  </a:schemeClr>
                </a:solidFill>
              </a:defRPr>
            </a:lvl2pPr>
            <a:lvl3pPr marL="742950" indent="0">
              <a:buNone/>
              <a:defRPr sz="1300">
                <a:solidFill>
                  <a:schemeClr val="tx1">
                    <a:tint val="75000"/>
                  </a:schemeClr>
                </a:solidFill>
              </a:defRPr>
            </a:lvl3pPr>
            <a:lvl4pPr marL="1114425" indent="0">
              <a:buNone/>
              <a:defRPr sz="1138">
                <a:solidFill>
                  <a:schemeClr val="tx1">
                    <a:tint val="75000"/>
                  </a:schemeClr>
                </a:solidFill>
              </a:defRPr>
            </a:lvl4pPr>
            <a:lvl5pPr marL="1485900" indent="0">
              <a:buNone/>
              <a:defRPr sz="1138">
                <a:solidFill>
                  <a:schemeClr val="tx1">
                    <a:tint val="75000"/>
                  </a:schemeClr>
                </a:solidFill>
              </a:defRPr>
            </a:lvl5pPr>
            <a:lvl6pPr marL="1857375" indent="0">
              <a:buNone/>
              <a:defRPr sz="1138">
                <a:solidFill>
                  <a:schemeClr val="tx1">
                    <a:tint val="75000"/>
                  </a:schemeClr>
                </a:solidFill>
              </a:defRPr>
            </a:lvl6pPr>
            <a:lvl7pPr marL="2228850" indent="0">
              <a:buNone/>
              <a:defRPr sz="1138">
                <a:solidFill>
                  <a:schemeClr val="tx1">
                    <a:tint val="75000"/>
                  </a:schemeClr>
                </a:solidFill>
              </a:defRPr>
            </a:lvl7pPr>
            <a:lvl8pPr marL="2600325" indent="0">
              <a:buNone/>
              <a:defRPr sz="1138">
                <a:solidFill>
                  <a:schemeClr val="tx1">
                    <a:tint val="75000"/>
                  </a:schemeClr>
                </a:solidFill>
              </a:defRPr>
            </a:lvl8pPr>
            <a:lvl9pPr marL="2971800" indent="0">
              <a:buNone/>
              <a:defRPr sz="1138">
                <a:solidFill>
                  <a:schemeClr val="tx1">
                    <a:tint val="75000"/>
                  </a:schemeClr>
                </a:solidFill>
              </a:defRPr>
            </a:lvl9pPr>
          </a:lstStyle>
          <a:p>
            <a:pPr lvl="0"/>
            <a:r>
              <a:rPr lang="nl-NL" dirty="0" smtClean="0"/>
              <a:t>Klik om de modelstijlen te bewerken</a:t>
            </a:r>
          </a:p>
        </p:txBody>
      </p:sp>
      <p:sp>
        <p:nvSpPr>
          <p:cNvPr id="4" name="Tijdelijke aanduiding voor datum 3"/>
          <p:cNvSpPr>
            <a:spLocks noGrp="1"/>
          </p:cNvSpPr>
          <p:nvPr>
            <p:ph type="dt" sz="half" idx="10"/>
          </p:nvPr>
        </p:nvSpPr>
        <p:spPr/>
        <p:txBody>
          <a:bodyPr/>
          <a:lstStyle>
            <a:lvl1pPr>
              <a:defRPr/>
            </a:lvl1pPr>
          </a:lstStyle>
          <a:p>
            <a:pPr>
              <a:defRPr/>
            </a:pPr>
            <a:fld id="{C4134F82-5961-4806-8D90-B8ED18B7BBBD}" type="datetimeFigureOut">
              <a:rPr lang="nl-BE"/>
              <a:pPr>
                <a:defRPr/>
              </a:pPr>
              <a:t>17/05/2019</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6" name="Tijdelijke aanduiding voor dianummer 5"/>
          <p:cNvSpPr>
            <a:spLocks noGrp="1"/>
          </p:cNvSpPr>
          <p:nvPr>
            <p:ph type="sldNum" sz="quarter" idx="12"/>
          </p:nvPr>
        </p:nvSpPr>
        <p:spPr/>
        <p:txBody>
          <a:bodyPr/>
          <a:lstStyle>
            <a:lvl1pPr>
              <a:defRPr/>
            </a:lvl1pPr>
          </a:lstStyle>
          <a:p>
            <a:pPr>
              <a:defRPr/>
            </a:pPr>
            <a:fld id="{790920B7-0FA3-4A59-A198-B94491E1696F}" type="slidenum">
              <a:rPr lang="nl-BE" altLang="nl-BE"/>
              <a:pPr>
                <a:defRPr/>
              </a:pPr>
              <a:t>‹#›</a:t>
            </a:fld>
            <a:endParaRPr lang="nl-BE" altLang="nl-BE"/>
          </a:p>
        </p:txBody>
      </p:sp>
    </p:spTree>
    <p:extLst>
      <p:ext uri="{BB962C8B-B14F-4D97-AF65-F5344CB8AC3E}">
        <p14:creationId xmlns:p14="http://schemas.microsoft.com/office/powerpoint/2010/main" val="1756574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Inhoud van twee">
    <p:spTree>
      <p:nvGrpSpPr>
        <p:cNvPr id="1" name=""/>
        <p:cNvGrpSpPr/>
        <p:nvPr/>
      </p:nvGrpSpPr>
      <p:grpSpPr>
        <a:xfrm>
          <a:off x="0" y="0"/>
          <a:ext cx="0" cy="0"/>
          <a:chOff x="0" y="0"/>
          <a:chExt cx="0" cy="0"/>
        </a:xfrm>
      </p:grpSpPr>
      <p:cxnSp>
        <p:nvCxnSpPr>
          <p:cNvPr id="5" name="Rechte verbindingslijn 4"/>
          <p:cNvCxnSpPr/>
          <p:nvPr userDrawn="1"/>
        </p:nvCxnSpPr>
        <p:spPr>
          <a:xfrm>
            <a:off x="0" y="1412875"/>
            <a:ext cx="9906000" cy="0"/>
          </a:xfrm>
          <a:prstGeom prst="line">
            <a:avLst/>
          </a:prstGeom>
        </p:spPr>
        <p:style>
          <a:lnRef idx="2">
            <a:schemeClr val="accent5"/>
          </a:lnRef>
          <a:fillRef idx="0">
            <a:schemeClr val="accent5"/>
          </a:fillRef>
          <a:effectRef idx="1">
            <a:schemeClr val="accent5"/>
          </a:effectRef>
          <a:fontRef idx="minor">
            <a:schemeClr val="tx1"/>
          </a:fontRef>
        </p:style>
      </p:cxnSp>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495300" y="1600202"/>
            <a:ext cx="4375150" cy="4525963"/>
          </a:xfrm>
        </p:spPr>
        <p:txBody>
          <a:bodyPr/>
          <a:lstStyle>
            <a:lvl1pPr>
              <a:defRPr sz="2275"/>
            </a:lvl1pPr>
            <a:lvl2pPr>
              <a:defRPr sz="1950"/>
            </a:lvl2pPr>
            <a:lvl3pPr>
              <a:defRPr sz="1625"/>
            </a:lvl3pPr>
            <a:lvl4pPr>
              <a:defRPr sz="1463"/>
            </a:lvl4pPr>
            <a:lvl5pPr>
              <a:defRPr sz="1463"/>
            </a:lvl5pPr>
            <a:lvl6pPr>
              <a:defRPr sz="1463"/>
            </a:lvl6pPr>
            <a:lvl7pPr>
              <a:defRPr sz="1463"/>
            </a:lvl7pPr>
            <a:lvl8pPr>
              <a:defRPr sz="1463"/>
            </a:lvl8pPr>
            <a:lvl9pPr>
              <a:defRPr sz="1463"/>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5035550" y="1600202"/>
            <a:ext cx="4375150" cy="4525963"/>
          </a:xfrm>
        </p:spPr>
        <p:txBody>
          <a:bodyPr/>
          <a:lstStyle>
            <a:lvl1pPr>
              <a:defRPr sz="2275"/>
            </a:lvl1pPr>
            <a:lvl2pPr>
              <a:defRPr sz="1950"/>
            </a:lvl2pPr>
            <a:lvl3pPr>
              <a:defRPr sz="1625"/>
            </a:lvl3pPr>
            <a:lvl4pPr>
              <a:defRPr sz="1463"/>
            </a:lvl4pPr>
            <a:lvl5pPr>
              <a:defRPr sz="1463"/>
            </a:lvl5pPr>
            <a:lvl6pPr>
              <a:defRPr sz="1463"/>
            </a:lvl6pPr>
            <a:lvl7pPr>
              <a:defRPr sz="1463"/>
            </a:lvl7pPr>
            <a:lvl8pPr>
              <a:defRPr sz="1463"/>
            </a:lvl8pPr>
            <a:lvl9pPr>
              <a:defRPr sz="1463"/>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datum 3"/>
          <p:cNvSpPr>
            <a:spLocks noGrp="1"/>
          </p:cNvSpPr>
          <p:nvPr>
            <p:ph type="dt" sz="half" idx="10"/>
          </p:nvPr>
        </p:nvSpPr>
        <p:spPr/>
        <p:txBody>
          <a:bodyPr/>
          <a:lstStyle>
            <a:lvl1pPr>
              <a:defRPr/>
            </a:lvl1pPr>
          </a:lstStyle>
          <a:p>
            <a:pPr>
              <a:defRPr/>
            </a:pPr>
            <a:fld id="{E2D3D7AC-5FFD-409B-8946-AA3D039FD9B3}" type="datetimeFigureOut">
              <a:rPr lang="nl-BE"/>
              <a:pPr>
                <a:defRPr/>
              </a:pPr>
              <a:t>17/05/2019</a:t>
            </a:fld>
            <a:endParaRPr lang="nl-BE"/>
          </a:p>
        </p:txBody>
      </p:sp>
      <p:sp>
        <p:nvSpPr>
          <p:cNvPr id="7" name="Tijdelijke aanduiding voor voettekst 4"/>
          <p:cNvSpPr>
            <a:spLocks noGrp="1"/>
          </p:cNvSpPr>
          <p:nvPr>
            <p:ph type="ftr" sz="quarter" idx="11"/>
          </p:nvPr>
        </p:nvSpPr>
        <p:spPr/>
        <p:txBody>
          <a:bodyPr/>
          <a:lstStyle>
            <a:lvl1pPr>
              <a:defRPr/>
            </a:lvl1pPr>
          </a:lstStyle>
          <a:p>
            <a:pPr>
              <a:defRPr/>
            </a:pPr>
            <a:endParaRPr lang="nl-BE"/>
          </a:p>
        </p:txBody>
      </p:sp>
      <p:sp>
        <p:nvSpPr>
          <p:cNvPr id="8" name="Tijdelijke aanduiding voor dianummer 5"/>
          <p:cNvSpPr>
            <a:spLocks noGrp="1"/>
          </p:cNvSpPr>
          <p:nvPr>
            <p:ph type="sldNum" sz="quarter" idx="12"/>
          </p:nvPr>
        </p:nvSpPr>
        <p:spPr/>
        <p:txBody>
          <a:bodyPr/>
          <a:lstStyle>
            <a:lvl1pPr>
              <a:defRPr/>
            </a:lvl1pPr>
          </a:lstStyle>
          <a:p>
            <a:pPr>
              <a:defRPr/>
            </a:pPr>
            <a:fld id="{B1FE4344-FEC3-4026-8822-240D3E87586C}" type="slidenum">
              <a:rPr lang="nl-BE" altLang="nl-BE"/>
              <a:pPr>
                <a:defRPr/>
              </a:pPr>
              <a:t>‹#›</a:t>
            </a:fld>
            <a:endParaRPr lang="nl-BE" altLang="nl-BE"/>
          </a:p>
        </p:txBody>
      </p:sp>
    </p:spTree>
    <p:extLst>
      <p:ext uri="{BB962C8B-B14F-4D97-AF65-F5344CB8AC3E}">
        <p14:creationId xmlns:p14="http://schemas.microsoft.com/office/powerpoint/2010/main" val="2921859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Vergelijking">
    <p:spTree>
      <p:nvGrpSpPr>
        <p:cNvPr id="1" name=""/>
        <p:cNvGrpSpPr/>
        <p:nvPr/>
      </p:nvGrpSpPr>
      <p:grpSpPr>
        <a:xfrm>
          <a:off x="0" y="0"/>
          <a:ext cx="0" cy="0"/>
          <a:chOff x="0" y="0"/>
          <a:chExt cx="0" cy="0"/>
        </a:xfrm>
      </p:grpSpPr>
      <p:cxnSp>
        <p:nvCxnSpPr>
          <p:cNvPr id="7" name="Rechte verbindingslijn 6"/>
          <p:cNvCxnSpPr/>
          <p:nvPr userDrawn="1"/>
        </p:nvCxnSpPr>
        <p:spPr>
          <a:xfrm>
            <a:off x="0" y="1412875"/>
            <a:ext cx="9906000" cy="0"/>
          </a:xfrm>
          <a:prstGeom prst="line">
            <a:avLst/>
          </a:prstGeom>
        </p:spPr>
        <p:style>
          <a:lnRef idx="2">
            <a:schemeClr val="accent5"/>
          </a:lnRef>
          <a:fillRef idx="0">
            <a:schemeClr val="accent5"/>
          </a:fillRef>
          <a:effectRef idx="1">
            <a:schemeClr val="accent5"/>
          </a:effectRef>
          <a:fontRef idx="minor">
            <a:schemeClr val="tx1"/>
          </a:fontRef>
        </p:style>
      </p:cxnSp>
      <p:sp>
        <p:nvSpPr>
          <p:cNvPr id="2" name="Titel 1"/>
          <p:cNvSpPr>
            <a:spLocks noGrp="1"/>
          </p:cNvSpPr>
          <p:nvPr>
            <p:ph type="title"/>
          </p:nvPr>
        </p:nvSpPr>
        <p:spPr/>
        <p:txBody>
          <a:bodyPr/>
          <a:lstStyle>
            <a:lvl1pPr>
              <a:defRPr/>
            </a:lvl1pPr>
          </a:lstStyle>
          <a:p>
            <a:r>
              <a:rPr lang="nl-NL" smtClean="0"/>
              <a:t>Klik om de stijl te bewerken</a:t>
            </a:r>
            <a:endParaRPr lang="nl-BE"/>
          </a:p>
        </p:txBody>
      </p:sp>
      <p:sp>
        <p:nvSpPr>
          <p:cNvPr id="3" name="Tijdelijke aanduiding voor tekst 2"/>
          <p:cNvSpPr>
            <a:spLocks noGrp="1"/>
          </p:cNvSpPr>
          <p:nvPr>
            <p:ph type="body" idx="1"/>
          </p:nvPr>
        </p:nvSpPr>
        <p:spPr>
          <a:xfrm>
            <a:off x="495300" y="1535113"/>
            <a:ext cx="4376870" cy="63976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nl-NL" smtClean="0"/>
              <a:t>Klik om de modelstijlen te bewerken</a:t>
            </a:r>
          </a:p>
        </p:txBody>
      </p:sp>
      <p:sp>
        <p:nvSpPr>
          <p:cNvPr id="4" name="Tijdelijke aanduiding voor inhoud 3"/>
          <p:cNvSpPr>
            <a:spLocks noGrp="1"/>
          </p:cNvSpPr>
          <p:nvPr>
            <p:ph sz="half" idx="2"/>
          </p:nvPr>
        </p:nvSpPr>
        <p:spPr>
          <a:xfrm>
            <a:off x="495300" y="2174875"/>
            <a:ext cx="4376870" cy="3951288"/>
          </a:xfrm>
        </p:spPr>
        <p:txBody>
          <a:bodyPr/>
          <a:lstStyle>
            <a:lvl1pPr>
              <a:defRPr sz="1950"/>
            </a:lvl1pPr>
            <a:lvl2pPr>
              <a:defRPr sz="1625"/>
            </a:lvl2pPr>
            <a:lvl3pPr>
              <a:defRPr sz="1463"/>
            </a:lvl3pPr>
            <a:lvl4pPr>
              <a:defRPr sz="1300"/>
            </a:lvl4pPr>
            <a:lvl5pPr>
              <a:defRPr sz="1300"/>
            </a:lvl5pPr>
            <a:lvl6pPr>
              <a:defRPr sz="1300"/>
            </a:lvl6pPr>
            <a:lvl7pPr>
              <a:defRPr sz="1300"/>
            </a:lvl7pPr>
            <a:lvl8pPr>
              <a:defRPr sz="1300"/>
            </a:lvl8pPr>
            <a:lvl9pPr>
              <a:defRPr sz="13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5032112" y="1535113"/>
            <a:ext cx="4378589" cy="63976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nl-NL" smtClean="0"/>
              <a:t>Klik om de modelstijlen te bewerken</a:t>
            </a:r>
          </a:p>
        </p:txBody>
      </p:sp>
      <p:sp>
        <p:nvSpPr>
          <p:cNvPr id="6" name="Tijdelijke aanduiding voor inhoud 5"/>
          <p:cNvSpPr>
            <a:spLocks noGrp="1"/>
          </p:cNvSpPr>
          <p:nvPr>
            <p:ph sz="quarter" idx="4"/>
          </p:nvPr>
        </p:nvSpPr>
        <p:spPr>
          <a:xfrm>
            <a:off x="5032112" y="2174875"/>
            <a:ext cx="4378589" cy="3951288"/>
          </a:xfrm>
        </p:spPr>
        <p:txBody>
          <a:bodyPr/>
          <a:lstStyle>
            <a:lvl1pPr>
              <a:defRPr sz="1950"/>
            </a:lvl1pPr>
            <a:lvl2pPr>
              <a:defRPr sz="1625"/>
            </a:lvl2pPr>
            <a:lvl3pPr>
              <a:defRPr sz="1463"/>
            </a:lvl3pPr>
            <a:lvl4pPr>
              <a:defRPr sz="1300"/>
            </a:lvl4pPr>
            <a:lvl5pPr>
              <a:defRPr sz="1300"/>
            </a:lvl5pPr>
            <a:lvl6pPr>
              <a:defRPr sz="1300"/>
            </a:lvl6pPr>
            <a:lvl7pPr>
              <a:defRPr sz="1300"/>
            </a:lvl7pPr>
            <a:lvl8pPr>
              <a:defRPr sz="1300"/>
            </a:lvl8pPr>
            <a:lvl9pPr>
              <a:defRPr sz="13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8" name="Tijdelijke aanduiding voor datum 3"/>
          <p:cNvSpPr>
            <a:spLocks noGrp="1"/>
          </p:cNvSpPr>
          <p:nvPr>
            <p:ph type="dt" sz="half" idx="10"/>
          </p:nvPr>
        </p:nvSpPr>
        <p:spPr/>
        <p:txBody>
          <a:bodyPr/>
          <a:lstStyle>
            <a:lvl1pPr>
              <a:defRPr/>
            </a:lvl1pPr>
          </a:lstStyle>
          <a:p>
            <a:pPr>
              <a:defRPr/>
            </a:pPr>
            <a:fld id="{D457DB62-B7AD-41FC-A782-5D92129F5334}" type="datetimeFigureOut">
              <a:rPr lang="nl-BE"/>
              <a:pPr>
                <a:defRPr/>
              </a:pPr>
              <a:t>17/05/2019</a:t>
            </a:fld>
            <a:endParaRPr lang="nl-BE"/>
          </a:p>
        </p:txBody>
      </p:sp>
      <p:sp>
        <p:nvSpPr>
          <p:cNvPr id="9" name="Tijdelijke aanduiding voor voettekst 4"/>
          <p:cNvSpPr>
            <a:spLocks noGrp="1"/>
          </p:cNvSpPr>
          <p:nvPr>
            <p:ph type="ftr" sz="quarter" idx="11"/>
          </p:nvPr>
        </p:nvSpPr>
        <p:spPr/>
        <p:txBody>
          <a:bodyPr/>
          <a:lstStyle>
            <a:lvl1pPr>
              <a:defRPr/>
            </a:lvl1pPr>
          </a:lstStyle>
          <a:p>
            <a:pPr>
              <a:defRPr/>
            </a:pPr>
            <a:endParaRPr lang="nl-BE"/>
          </a:p>
        </p:txBody>
      </p:sp>
      <p:sp>
        <p:nvSpPr>
          <p:cNvPr id="10" name="Tijdelijke aanduiding voor dianummer 5"/>
          <p:cNvSpPr>
            <a:spLocks noGrp="1"/>
          </p:cNvSpPr>
          <p:nvPr>
            <p:ph type="sldNum" sz="quarter" idx="12"/>
          </p:nvPr>
        </p:nvSpPr>
        <p:spPr/>
        <p:txBody>
          <a:bodyPr/>
          <a:lstStyle>
            <a:lvl1pPr>
              <a:defRPr/>
            </a:lvl1pPr>
          </a:lstStyle>
          <a:p>
            <a:pPr>
              <a:defRPr/>
            </a:pPr>
            <a:fld id="{5DA108C3-A5BC-4A8A-9A83-20B08F9FA738}" type="slidenum">
              <a:rPr lang="nl-BE" altLang="nl-BE"/>
              <a:pPr>
                <a:defRPr/>
              </a:pPr>
              <a:t>‹#›</a:t>
            </a:fld>
            <a:endParaRPr lang="nl-BE" altLang="nl-BE"/>
          </a:p>
        </p:txBody>
      </p:sp>
    </p:spTree>
    <p:extLst>
      <p:ext uri="{BB962C8B-B14F-4D97-AF65-F5344CB8AC3E}">
        <p14:creationId xmlns:p14="http://schemas.microsoft.com/office/powerpoint/2010/main" val="1402601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Alleen titel">
    <p:spTree>
      <p:nvGrpSpPr>
        <p:cNvPr id="1" name=""/>
        <p:cNvGrpSpPr/>
        <p:nvPr/>
      </p:nvGrpSpPr>
      <p:grpSpPr>
        <a:xfrm>
          <a:off x="0" y="0"/>
          <a:ext cx="0" cy="0"/>
          <a:chOff x="0" y="0"/>
          <a:chExt cx="0" cy="0"/>
        </a:xfrm>
      </p:grpSpPr>
      <p:cxnSp>
        <p:nvCxnSpPr>
          <p:cNvPr id="3" name="Rechte verbindingslijn 2"/>
          <p:cNvCxnSpPr/>
          <p:nvPr userDrawn="1"/>
        </p:nvCxnSpPr>
        <p:spPr>
          <a:xfrm>
            <a:off x="0" y="1412875"/>
            <a:ext cx="9906000" cy="0"/>
          </a:xfrm>
          <a:prstGeom prst="line">
            <a:avLst/>
          </a:prstGeom>
        </p:spPr>
        <p:style>
          <a:lnRef idx="2">
            <a:schemeClr val="accent5"/>
          </a:lnRef>
          <a:fillRef idx="0">
            <a:schemeClr val="accent5"/>
          </a:fillRef>
          <a:effectRef idx="1">
            <a:schemeClr val="accent5"/>
          </a:effectRef>
          <a:fontRef idx="minor">
            <a:schemeClr val="tx1"/>
          </a:fontRef>
        </p:style>
      </p:cxnSp>
      <p:sp>
        <p:nvSpPr>
          <p:cNvPr id="2" name="Titel 1"/>
          <p:cNvSpPr>
            <a:spLocks noGrp="1"/>
          </p:cNvSpPr>
          <p:nvPr>
            <p:ph type="title"/>
          </p:nvPr>
        </p:nvSpPr>
        <p:spPr/>
        <p:txBody>
          <a:bodyPr/>
          <a:lstStyle/>
          <a:p>
            <a:r>
              <a:rPr lang="nl-NL" smtClean="0"/>
              <a:t>Klik om de stijl te bewerken</a:t>
            </a:r>
            <a:endParaRPr lang="nl-BE"/>
          </a:p>
        </p:txBody>
      </p:sp>
      <p:sp>
        <p:nvSpPr>
          <p:cNvPr id="4" name="Tijdelijke aanduiding voor datum 3"/>
          <p:cNvSpPr>
            <a:spLocks noGrp="1"/>
          </p:cNvSpPr>
          <p:nvPr>
            <p:ph type="dt" sz="half" idx="10"/>
          </p:nvPr>
        </p:nvSpPr>
        <p:spPr/>
        <p:txBody>
          <a:bodyPr/>
          <a:lstStyle>
            <a:lvl1pPr>
              <a:defRPr/>
            </a:lvl1pPr>
          </a:lstStyle>
          <a:p>
            <a:pPr>
              <a:defRPr/>
            </a:pPr>
            <a:fld id="{3A012FFF-8C7F-4608-969E-382E58B77A38}" type="datetimeFigureOut">
              <a:rPr lang="nl-BE"/>
              <a:pPr>
                <a:defRPr/>
              </a:pPr>
              <a:t>17/05/2019</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6" name="Tijdelijke aanduiding voor dianummer 5"/>
          <p:cNvSpPr>
            <a:spLocks noGrp="1"/>
          </p:cNvSpPr>
          <p:nvPr>
            <p:ph type="sldNum" sz="quarter" idx="12"/>
          </p:nvPr>
        </p:nvSpPr>
        <p:spPr/>
        <p:txBody>
          <a:bodyPr/>
          <a:lstStyle>
            <a:lvl1pPr>
              <a:defRPr/>
            </a:lvl1pPr>
          </a:lstStyle>
          <a:p>
            <a:pPr>
              <a:defRPr/>
            </a:pPr>
            <a:fld id="{71AD1FA6-61DB-4D1B-8E68-4D33E51E42DC}" type="slidenum">
              <a:rPr lang="nl-BE" altLang="nl-BE"/>
              <a:pPr>
                <a:defRPr/>
              </a:pPr>
              <a:t>‹#›</a:t>
            </a:fld>
            <a:endParaRPr lang="nl-BE" altLang="nl-BE"/>
          </a:p>
        </p:txBody>
      </p:sp>
    </p:spTree>
    <p:extLst>
      <p:ext uri="{BB962C8B-B14F-4D97-AF65-F5344CB8AC3E}">
        <p14:creationId xmlns:p14="http://schemas.microsoft.com/office/powerpoint/2010/main" val="1684752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Tijdelijke aanduiding voor datum 3"/>
          <p:cNvSpPr>
            <a:spLocks noGrp="1"/>
          </p:cNvSpPr>
          <p:nvPr>
            <p:ph type="dt" sz="half" idx="10"/>
          </p:nvPr>
        </p:nvSpPr>
        <p:spPr/>
        <p:txBody>
          <a:bodyPr/>
          <a:lstStyle>
            <a:lvl1pPr>
              <a:defRPr/>
            </a:lvl1pPr>
          </a:lstStyle>
          <a:p>
            <a:pPr>
              <a:defRPr/>
            </a:pPr>
            <a:fld id="{DEDA4975-376E-43BC-87A8-ACD04279CBC2}" type="datetimeFigureOut">
              <a:rPr lang="nl-BE"/>
              <a:pPr>
                <a:defRPr/>
              </a:pPr>
              <a:t>17/05/2019</a:t>
            </a:fld>
            <a:endParaRPr lang="nl-BE"/>
          </a:p>
        </p:txBody>
      </p:sp>
      <p:sp>
        <p:nvSpPr>
          <p:cNvPr id="3" name="Tijdelijke aanduiding voor voettekst 4"/>
          <p:cNvSpPr>
            <a:spLocks noGrp="1"/>
          </p:cNvSpPr>
          <p:nvPr>
            <p:ph type="ftr" sz="quarter" idx="11"/>
          </p:nvPr>
        </p:nvSpPr>
        <p:spPr/>
        <p:txBody>
          <a:bodyPr/>
          <a:lstStyle>
            <a:lvl1pPr>
              <a:defRPr/>
            </a:lvl1pPr>
          </a:lstStyle>
          <a:p>
            <a:pPr>
              <a:defRPr/>
            </a:pPr>
            <a:endParaRPr lang="nl-BE"/>
          </a:p>
        </p:txBody>
      </p:sp>
      <p:sp>
        <p:nvSpPr>
          <p:cNvPr id="4" name="Tijdelijke aanduiding voor dianummer 5"/>
          <p:cNvSpPr>
            <a:spLocks noGrp="1"/>
          </p:cNvSpPr>
          <p:nvPr>
            <p:ph type="sldNum" sz="quarter" idx="12"/>
          </p:nvPr>
        </p:nvSpPr>
        <p:spPr/>
        <p:txBody>
          <a:bodyPr/>
          <a:lstStyle>
            <a:lvl1pPr>
              <a:defRPr/>
            </a:lvl1pPr>
          </a:lstStyle>
          <a:p>
            <a:pPr>
              <a:defRPr/>
            </a:pPr>
            <a:fld id="{CAE76006-928F-42DB-B013-1D956891A9D7}" type="slidenum">
              <a:rPr lang="nl-BE" altLang="nl-BE"/>
              <a:pPr>
                <a:defRPr/>
              </a:pPr>
              <a:t>‹#›</a:t>
            </a:fld>
            <a:endParaRPr lang="nl-BE" altLang="nl-BE"/>
          </a:p>
        </p:txBody>
      </p:sp>
    </p:spTree>
    <p:extLst>
      <p:ext uri="{BB962C8B-B14F-4D97-AF65-F5344CB8AC3E}">
        <p14:creationId xmlns:p14="http://schemas.microsoft.com/office/powerpoint/2010/main" val="612679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1" y="273050"/>
            <a:ext cx="3259006" cy="1162050"/>
          </a:xfrm>
        </p:spPr>
        <p:txBody>
          <a:bodyPr anchor="b"/>
          <a:lstStyle>
            <a:lvl1pPr algn="l">
              <a:defRPr sz="1625" b="1"/>
            </a:lvl1pPr>
          </a:lstStyle>
          <a:p>
            <a:r>
              <a:rPr lang="nl-NL" smtClean="0"/>
              <a:t>Klik om de stijl te bewerken</a:t>
            </a:r>
            <a:endParaRPr lang="nl-BE"/>
          </a:p>
        </p:txBody>
      </p:sp>
      <p:sp>
        <p:nvSpPr>
          <p:cNvPr id="3" name="Tijdelijke aanduiding voor inhoud 2"/>
          <p:cNvSpPr>
            <a:spLocks noGrp="1"/>
          </p:cNvSpPr>
          <p:nvPr>
            <p:ph idx="1"/>
          </p:nvPr>
        </p:nvSpPr>
        <p:spPr>
          <a:xfrm>
            <a:off x="3872971" y="273052"/>
            <a:ext cx="5537729" cy="5853113"/>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495301" y="1435102"/>
            <a:ext cx="3259006" cy="4691063"/>
          </a:xfrm>
        </p:spPr>
        <p:txBody>
          <a:bodyPr/>
          <a:lstStyle>
            <a:lvl1pPr marL="0" indent="0">
              <a:buNone/>
              <a:defRPr sz="1138"/>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a:r>
              <a:rPr lang="nl-NL" smtClean="0"/>
              <a:t>Klik om de modelstijlen te bewerken</a:t>
            </a:r>
          </a:p>
        </p:txBody>
      </p:sp>
      <p:sp>
        <p:nvSpPr>
          <p:cNvPr id="5" name="Tijdelijke aanduiding voor datum 3"/>
          <p:cNvSpPr>
            <a:spLocks noGrp="1"/>
          </p:cNvSpPr>
          <p:nvPr>
            <p:ph type="dt" sz="half" idx="10"/>
          </p:nvPr>
        </p:nvSpPr>
        <p:spPr/>
        <p:txBody>
          <a:bodyPr/>
          <a:lstStyle>
            <a:lvl1pPr>
              <a:defRPr/>
            </a:lvl1pPr>
          </a:lstStyle>
          <a:p>
            <a:pPr>
              <a:defRPr/>
            </a:pPr>
            <a:fld id="{DB3141D3-189D-4EDC-BB82-BD4E582E571E}" type="datetimeFigureOut">
              <a:rPr lang="nl-BE"/>
              <a:pPr>
                <a:defRPr/>
              </a:pPr>
              <a:t>17/05/2019</a:t>
            </a:fld>
            <a:endParaRPr lang="nl-BE"/>
          </a:p>
        </p:txBody>
      </p:sp>
      <p:sp>
        <p:nvSpPr>
          <p:cNvPr id="6"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pPr>
              <a:defRPr/>
            </a:pPr>
            <a:fld id="{17C5D0D1-9F19-4C12-9CAE-32EC3466F63F}" type="slidenum">
              <a:rPr lang="nl-BE" altLang="nl-BE"/>
              <a:pPr>
                <a:defRPr/>
              </a:pPr>
              <a:t>‹#›</a:t>
            </a:fld>
            <a:endParaRPr lang="nl-BE" altLang="nl-BE"/>
          </a:p>
        </p:txBody>
      </p:sp>
    </p:spTree>
    <p:extLst>
      <p:ext uri="{BB962C8B-B14F-4D97-AF65-F5344CB8AC3E}">
        <p14:creationId xmlns:p14="http://schemas.microsoft.com/office/powerpoint/2010/main" val="340046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941645" y="4800600"/>
            <a:ext cx="5943600" cy="566738"/>
          </a:xfrm>
        </p:spPr>
        <p:txBody>
          <a:bodyPr anchor="b"/>
          <a:lstStyle>
            <a:lvl1pPr algn="l">
              <a:defRPr sz="1625" b="1"/>
            </a:lvl1pPr>
          </a:lstStyle>
          <a:p>
            <a:r>
              <a:rPr lang="nl-NL" smtClean="0"/>
              <a:t>Klik om de stijl te bewerken</a:t>
            </a:r>
            <a:endParaRPr lang="nl-BE"/>
          </a:p>
        </p:txBody>
      </p:sp>
      <p:sp>
        <p:nvSpPr>
          <p:cNvPr id="3" name="Tijdelijke aanduiding voor afbeelding 2"/>
          <p:cNvSpPr>
            <a:spLocks noGrp="1"/>
          </p:cNvSpPr>
          <p:nvPr>
            <p:ph type="pic" idx="1"/>
          </p:nvPr>
        </p:nvSpPr>
        <p:spPr>
          <a:xfrm>
            <a:off x="1941645" y="612775"/>
            <a:ext cx="5943600" cy="4114800"/>
          </a:xfrm>
        </p:spPr>
        <p:txBody>
          <a:bodyPr rtlCol="0">
            <a:normAutofit/>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pPr lvl="0"/>
            <a:endParaRPr lang="nl-BE" noProof="0" smtClean="0"/>
          </a:p>
        </p:txBody>
      </p:sp>
      <p:sp>
        <p:nvSpPr>
          <p:cNvPr id="4" name="Tijdelijke aanduiding voor tekst 3"/>
          <p:cNvSpPr>
            <a:spLocks noGrp="1"/>
          </p:cNvSpPr>
          <p:nvPr>
            <p:ph type="body" sz="half" idx="2"/>
          </p:nvPr>
        </p:nvSpPr>
        <p:spPr>
          <a:xfrm>
            <a:off x="1941645" y="5367338"/>
            <a:ext cx="5943600" cy="804862"/>
          </a:xfrm>
        </p:spPr>
        <p:txBody>
          <a:bodyPr/>
          <a:lstStyle>
            <a:lvl1pPr marL="0" indent="0">
              <a:buNone/>
              <a:defRPr sz="1138"/>
            </a:lvl1pPr>
            <a:lvl2pPr marL="371475" indent="0">
              <a:buNone/>
              <a:defRPr sz="975"/>
            </a:lvl2pPr>
            <a:lvl3pPr marL="742950" indent="0">
              <a:buNone/>
              <a:defRPr sz="813"/>
            </a:lvl3pPr>
            <a:lvl4pPr marL="1114425" indent="0">
              <a:buNone/>
              <a:defRPr sz="731"/>
            </a:lvl4pPr>
            <a:lvl5pPr marL="1485900" indent="0">
              <a:buNone/>
              <a:defRPr sz="731"/>
            </a:lvl5pPr>
            <a:lvl6pPr marL="1857375" indent="0">
              <a:buNone/>
              <a:defRPr sz="731"/>
            </a:lvl6pPr>
            <a:lvl7pPr marL="2228850" indent="0">
              <a:buNone/>
              <a:defRPr sz="731"/>
            </a:lvl7pPr>
            <a:lvl8pPr marL="2600325" indent="0">
              <a:buNone/>
              <a:defRPr sz="731"/>
            </a:lvl8pPr>
            <a:lvl9pPr marL="2971800" indent="0">
              <a:buNone/>
              <a:defRPr sz="731"/>
            </a:lvl9pPr>
          </a:lstStyle>
          <a:p>
            <a:pPr lvl="0"/>
            <a:r>
              <a:rPr lang="nl-NL" smtClean="0"/>
              <a:t>Klik om de modelstijlen te bewerken</a:t>
            </a:r>
          </a:p>
        </p:txBody>
      </p:sp>
      <p:sp>
        <p:nvSpPr>
          <p:cNvPr id="5" name="Tijdelijke aanduiding voor datum 3"/>
          <p:cNvSpPr>
            <a:spLocks noGrp="1"/>
          </p:cNvSpPr>
          <p:nvPr>
            <p:ph type="dt" sz="half" idx="10"/>
          </p:nvPr>
        </p:nvSpPr>
        <p:spPr/>
        <p:txBody>
          <a:bodyPr/>
          <a:lstStyle>
            <a:lvl1pPr>
              <a:defRPr/>
            </a:lvl1pPr>
          </a:lstStyle>
          <a:p>
            <a:pPr>
              <a:defRPr/>
            </a:pPr>
            <a:fld id="{7542F874-B74C-4608-8C4E-747A73ABFA92}" type="datetimeFigureOut">
              <a:rPr lang="nl-BE"/>
              <a:pPr>
                <a:defRPr/>
              </a:pPr>
              <a:t>17/05/2019</a:t>
            </a:fld>
            <a:endParaRPr lang="nl-BE"/>
          </a:p>
        </p:txBody>
      </p:sp>
      <p:sp>
        <p:nvSpPr>
          <p:cNvPr id="6" name="Tijdelijke aanduiding voor voettekst 4"/>
          <p:cNvSpPr>
            <a:spLocks noGrp="1"/>
          </p:cNvSpPr>
          <p:nvPr>
            <p:ph type="ftr" sz="quarter" idx="11"/>
          </p:nvPr>
        </p:nvSpPr>
        <p:spPr/>
        <p:txBody>
          <a:bodyPr/>
          <a:lstStyle>
            <a:lvl1pPr>
              <a:defRPr/>
            </a:lvl1pPr>
          </a:lstStyle>
          <a:p>
            <a:pPr>
              <a:defRPr/>
            </a:pPr>
            <a:endParaRPr lang="nl-BE"/>
          </a:p>
        </p:txBody>
      </p:sp>
      <p:sp>
        <p:nvSpPr>
          <p:cNvPr id="7" name="Tijdelijke aanduiding voor dianummer 5"/>
          <p:cNvSpPr>
            <a:spLocks noGrp="1"/>
          </p:cNvSpPr>
          <p:nvPr>
            <p:ph type="sldNum" sz="quarter" idx="12"/>
          </p:nvPr>
        </p:nvSpPr>
        <p:spPr/>
        <p:txBody>
          <a:bodyPr/>
          <a:lstStyle>
            <a:lvl1pPr>
              <a:defRPr/>
            </a:lvl1pPr>
          </a:lstStyle>
          <a:p>
            <a:pPr>
              <a:defRPr/>
            </a:pPr>
            <a:fld id="{0EFCD866-5431-449E-BF02-EA3F4906AED6}" type="slidenum">
              <a:rPr lang="nl-BE" altLang="nl-BE"/>
              <a:pPr>
                <a:defRPr/>
              </a:pPr>
              <a:t>‹#›</a:t>
            </a:fld>
            <a:endParaRPr lang="nl-BE" altLang="nl-BE"/>
          </a:p>
        </p:txBody>
      </p:sp>
    </p:spTree>
    <p:extLst>
      <p:ext uri="{BB962C8B-B14F-4D97-AF65-F5344CB8AC3E}">
        <p14:creationId xmlns:p14="http://schemas.microsoft.com/office/powerpoint/2010/main" val="2779495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pPr>
              <a:defRPr/>
            </a:pPr>
            <a:fld id="{43AC0710-D3B5-47AD-BE5C-AA66D20FE86D}" type="datetimeFigureOut">
              <a:rPr lang="nl-BE"/>
              <a:pPr>
                <a:defRPr/>
              </a:pPr>
              <a:t>17/05/2019</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6" name="Tijdelijke aanduiding voor dianummer 5"/>
          <p:cNvSpPr>
            <a:spLocks noGrp="1"/>
          </p:cNvSpPr>
          <p:nvPr>
            <p:ph type="sldNum" sz="quarter" idx="12"/>
          </p:nvPr>
        </p:nvSpPr>
        <p:spPr/>
        <p:txBody>
          <a:bodyPr/>
          <a:lstStyle>
            <a:lvl1pPr>
              <a:defRPr/>
            </a:lvl1pPr>
          </a:lstStyle>
          <a:p>
            <a:pPr>
              <a:defRPr/>
            </a:pPr>
            <a:fld id="{B4332EE0-6455-49A0-A571-8EA85CE0289A}" type="slidenum">
              <a:rPr lang="nl-BE" altLang="nl-BE"/>
              <a:pPr>
                <a:defRPr/>
              </a:pPr>
              <a:t>‹#›</a:t>
            </a:fld>
            <a:endParaRPr lang="nl-BE" altLang="nl-BE"/>
          </a:p>
        </p:txBody>
      </p:sp>
    </p:spTree>
    <p:extLst>
      <p:ext uri="{BB962C8B-B14F-4D97-AF65-F5344CB8AC3E}">
        <p14:creationId xmlns:p14="http://schemas.microsoft.com/office/powerpoint/2010/main" val="2339100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7181850" y="274640"/>
            <a:ext cx="2228850" cy="5851525"/>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495300" y="274640"/>
            <a:ext cx="652145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lvl1pPr>
              <a:defRPr/>
            </a:lvl1pPr>
          </a:lstStyle>
          <a:p>
            <a:pPr>
              <a:defRPr/>
            </a:pPr>
            <a:fld id="{2A3D52B7-A056-4604-84FC-A75B0803C14F}" type="datetimeFigureOut">
              <a:rPr lang="nl-BE"/>
              <a:pPr>
                <a:defRPr/>
              </a:pPr>
              <a:t>17/05/2019</a:t>
            </a:fld>
            <a:endParaRPr lang="nl-BE"/>
          </a:p>
        </p:txBody>
      </p:sp>
      <p:sp>
        <p:nvSpPr>
          <p:cNvPr id="5" name="Tijdelijke aanduiding voor voettekst 4"/>
          <p:cNvSpPr>
            <a:spLocks noGrp="1"/>
          </p:cNvSpPr>
          <p:nvPr>
            <p:ph type="ftr" sz="quarter" idx="11"/>
          </p:nvPr>
        </p:nvSpPr>
        <p:spPr/>
        <p:txBody>
          <a:bodyPr/>
          <a:lstStyle>
            <a:lvl1pPr>
              <a:defRPr/>
            </a:lvl1pPr>
          </a:lstStyle>
          <a:p>
            <a:pPr>
              <a:defRPr/>
            </a:pPr>
            <a:endParaRPr lang="nl-BE"/>
          </a:p>
        </p:txBody>
      </p:sp>
      <p:sp>
        <p:nvSpPr>
          <p:cNvPr id="6" name="Tijdelijke aanduiding voor dianummer 5"/>
          <p:cNvSpPr>
            <a:spLocks noGrp="1"/>
          </p:cNvSpPr>
          <p:nvPr>
            <p:ph type="sldNum" sz="quarter" idx="12"/>
          </p:nvPr>
        </p:nvSpPr>
        <p:spPr/>
        <p:txBody>
          <a:bodyPr/>
          <a:lstStyle>
            <a:lvl1pPr>
              <a:defRPr/>
            </a:lvl1pPr>
          </a:lstStyle>
          <a:p>
            <a:pPr>
              <a:defRPr/>
            </a:pPr>
            <a:fld id="{4812ECF6-0590-463C-87C2-CDD5711948FD}" type="slidenum">
              <a:rPr lang="nl-BE" altLang="nl-BE"/>
              <a:pPr>
                <a:defRPr/>
              </a:pPr>
              <a:t>‹#›</a:t>
            </a:fld>
            <a:endParaRPr lang="nl-BE" altLang="nl-BE"/>
          </a:p>
        </p:txBody>
      </p:sp>
    </p:spTree>
    <p:extLst>
      <p:ext uri="{BB962C8B-B14F-4D97-AF65-F5344CB8AC3E}">
        <p14:creationId xmlns:p14="http://schemas.microsoft.com/office/powerpoint/2010/main" val="3173339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79399167-FE2E-401C-9FAB-4732749FC8D2}" type="datetime1">
              <a:rPr lang="nl-BE" smtClean="0"/>
              <a:t>17/05/2019</a:t>
            </a:fld>
            <a:endParaRPr lang="nl-BE"/>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0E691B98-7880-4930-A17E-436C236C694A}" type="datetime1">
              <a:rPr lang="nl-BE" smtClean="0"/>
              <a:t>17/05/2019</a:t>
            </a:fld>
            <a:endParaRPr lang="nl-BE"/>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816C05-4076-4B00-B929-65EE2153E35C}" type="datetime1">
              <a:rPr lang="nl-BE" smtClean="0"/>
              <a:t>17/05/2019</a:t>
            </a:fld>
            <a:endParaRPr lang="nl-BE"/>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E4E33C0-43DC-4AB9-AFAB-31D7544B7A0D}" type="datetime1">
              <a:rPr lang="nl-BE" smtClean="0"/>
              <a:t>17/05/2019</a:t>
            </a:fld>
            <a:endParaRPr lang="nl-BE"/>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340CE2-304A-4DD5-BC55-9AE643CA1970}" type="datetime1">
              <a:rPr lang="nl-BE" smtClean="0"/>
              <a:t>17/05/2019</a:t>
            </a:fld>
            <a:endParaRPr lang="nl-BE"/>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506909" y="260350"/>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nl-BE" smtClean="0"/>
              <a:t>Klik om de stijl te bewerken</a:t>
            </a:r>
            <a:endParaRPr lang="nl-BE" altLang="nl-BE" smtClean="0"/>
          </a:p>
        </p:txBody>
      </p:sp>
      <p:sp>
        <p:nvSpPr>
          <p:cNvPr id="1027" name="Tijdelijke aanduiding voor tekst 2"/>
          <p:cNvSpPr>
            <a:spLocks noGrp="1"/>
          </p:cNvSpPr>
          <p:nvPr>
            <p:ph type="body" idx="1"/>
          </p:nvPr>
        </p:nvSpPr>
        <p:spPr bwMode="auto">
          <a:xfrm>
            <a:off x="661690" y="1628776"/>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nl-BE" smtClean="0"/>
              <a:t>Klik om de modelstijlen te bewerken</a:t>
            </a:r>
          </a:p>
          <a:p>
            <a:pPr lvl="1"/>
            <a:r>
              <a:rPr lang="nl-NL" altLang="nl-BE" smtClean="0"/>
              <a:t>Tweede niveau</a:t>
            </a:r>
          </a:p>
          <a:p>
            <a:pPr lvl="2"/>
            <a:r>
              <a:rPr lang="nl-NL" altLang="nl-BE" smtClean="0"/>
              <a:t>Derde niveau</a:t>
            </a:r>
          </a:p>
          <a:p>
            <a:pPr lvl="3"/>
            <a:r>
              <a:rPr lang="nl-NL" altLang="nl-BE" smtClean="0"/>
              <a:t>Vierde niveau</a:t>
            </a:r>
          </a:p>
          <a:p>
            <a:pPr lvl="4"/>
            <a:r>
              <a:rPr lang="nl-NL" altLang="nl-BE" smtClean="0"/>
              <a:t>Vijfde niveau</a:t>
            </a:r>
            <a:endParaRPr lang="nl-BE" altLang="nl-BE" smtClean="0"/>
          </a:p>
        </p:txBody>
      </p:sp>
      <p:sp>
        <p:nvSpPr>
          <p:cNvPr id="4" name="Tijdelijke aanduiding voor datum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eaLnBrk="1" fontAlgn="auto" hangingPunct="1">
              <a:spcBef>
                <a:spcPts val="0"/>
              </a:spcBef>
              <a:spcAft>
                <a:spcPts val="0"/>
              </a:spcAft>
              <a:defRPr sz="975">
                <a:solidFill>
                  <a:schemeClr val="tx1">
                    <a:tint val="75000"/>
                  </a:schemeClr>
                </a:solidFill>
                <a:latin typeface="+mn-lt"/>
                <a:cs typeface="+mn-cs"/>
              </a:defRPr>
            </a:lvl1pPr>
          </a:lstStyle>
          <a:p>
            <a:pPr>
              <a:defRPr/>
            </a:pPr>
            <a:fld id="{3282EEA1-2FCD-423D-95AD-2EA7575C3929}" type="datetimeFigureOut">
              <a:rPr lang="nl-BE"/>
              <a:pPr>
                <a:defRPr/>
              </a:pPr>
              <a:t>17/05/2019</a:t>
            </a:fld>
            <a:endParaRPr lang="nl-BE"/>
          </a:p>
        </p:txBody>
      </p:sp>
      <p:sp>
        <p:nvSpPr>
          <p:cNvPr id="5" name="Tijdelijke aanduiding voor voettekst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eaLnBrk="1" fontAlgn="auto" hangingPunct="1">
              <a:spcBef>
                <a:spcPts val="0"/>
              </a:spcBef>
              <a:spcAft>
                <a:spcPts val="0"/>
              </a:spcAft>
              <a:defRPr sz="975">
                <a:solidFill>
                  <a:schemeClr val="tx1">
                    <a:tint val="75000"/>
                  </a:schemeClr>
                </a:solidFill>
                <a:latin typeface="+mn-lt"/>
                <a:cs typeface="+mn-cs"/>
              </a:defRPr>
            </a:lvl1pPr>
          </a:lstStyle>
          <a:p>
            <a:pPr>
              <a:defRPr/>
            </a:pPr>
            <a:endParaRPr lang="nl-BE"/>
          </a:p>
        </p:txBody>
      </p:sp>
      <p:sp>
        <p:nvSpPr>
          <p:cNvPr id="6" name="Tijdelijke aanduiding voor dianummer 5"/>
          <p:cNvSpPr>
            <a:spLocks noGrp="1"/>
          </p:cNvSpPr>
          <p:nvPr>
            <p:ph type="sldNum" sz="quarter" idx="4"/>
          </p:nvPr>
        </p:nvSpPr>
        <p:spPr>
          <a:xfrm>
            <a:off x="7099300" y="6356351"/>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75">
                <a:solidFill>
                  <a:srgbClr val="898989"/>
                </a:solidFill>
              </a:defRPr>
            </a:lvl1pPr>
          </a:lstStyle>
          <a:p>
            <a:pPr>
              <a:defRPr/>
            </a:pPr>
            <a:fld id="{5FF92B33-1393-49E6-A4C7-B8264F584C2F}" type="slidenum">
              <a:rPr lang="nl-BE" altLang="nl-BE"/>
              <a:pPr>
                <a:defRPr/>
              </a:pPr>
              <a:t>‹#›</a:t>
            </a:fld>
            <a:endParaRPr lang="nl-BE" altLang="nl-BE"/>
          </a:p>
        </p:txBody>
      </p:sp>
      <p:pic>
        <p:nvPicPr>
          <p:cNvPr id="1031" name="Afbeelding 2"/>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159" y="4291013"/>
            <a:ext cx="99060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99783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iming>
    <p:tnLst>
      <p:par>
        <p:cTn id="1" dur="indefinite" restart="never" nodeType="tmRoot"/>
      </p:par>
    </p:tnLst>
  </p:timing>
  <p:txStyles>
    <p:titleStyle>
      <a:lvl1pPr algn="ctr" rtl="0" eaLnBrk="0" fontAlgn="base" hangingPunct="0">
        <a:spcBef>
          <a:spcPct val="0"/>
        </a:spcBef>
        <a:spcAft>
          <a:spcPct val="0"/>
        </a:spcAft>
        <a:defRPr sz="3575" kern="1200">
          <a:solidFill>
            <a:srgbClr val="17375E"/>
          </a:solidFill>
          <a:latin typeface="+mj-lt"/>
          <a:ea typeface="+mj-ea"/>
          <a:cs typeface="+mj-cs"/>
        </a:defRPr>
      </a:lvl1pPr>
      <a:lvl2pPr algn="ctr" rtl="0" eaLnBrk="0" fontAlgn="base" hangingPunct="0">
        <a:spcBef>
          <a:spcPct val="0"/>
        </a:spcBef>
        <a:spcAft>
          <a:spcPct val="0"/>
        </a:spcAft>
        <a:defRPr sz="3575">
          <a:solidFill>
            <a:srgbClr val="17375E"/>
          </a:solidFill>
          <a:latin typeface="Calibri" pitchFamily="34" charset="0"/>
        </a:defRPr>
      </a:lvl2pPr>
      <a:lvl3pPr algn="ctr" rtl="0" eaLnBrk="0" fontAlgn="base" hangingPunct="0">
        <a:spcBef>
          <a:spcPct val="0"/>
        </a:spcBef>
        <a:spcAft>
          <a:spcPct val="0"/>
        </a:spcAft>
        <a:defRPr sz="3575">
          <a:solidFill>
            <a:srgbClr val="17375E"/>
          </a:solidFill>
          <a:latin typeface="Calibri" pitchFamily="34" charset="0"/>
        </a:defRPr>
      </a:lvl3pPr>
      <a:lvl4pPr algn="ctr" rtl="0" eaLnBrk="0" fontAlgn="base" hangingPunct="0">
        <a:spcBef>
          <a:spcPct val="0"/>
        </a:spcBef>
        <a:spcAft>
          <a:spcPct val="0"/>
        </a:spcAft>
        <a:defRPr sz="3575">
          <a:solidFill>
            <a:srgbClr val="17375E"/>
          </a:solidFill>
          <a:latin typeface="Calibri" pitchFamily="34" charset="0"/>
        </a:defRPr>
      </a:lvl4pPr>
      <a:lvl5pPr algn="ctr" rtl="0" eaLnBrk="0" fontAlgn="base" hangingPunct="0">
        <a:spcBef>
          <a:spcPct val="0"/>
        </a:spcBef>
        <a:spcAft>
          <a:spcPct val="0"/>
        </a:spcAft>
        <a:defRPr sz="3575">
          <a:solidFill>
            <a:srgbClr val="17375E"/>
          </a:solidFill>
          <a:latin typeface="Calibri" pitchFamily="34" charset="0"/>
        </a:defRPr>
      </a:lvl5pPr>
      <a:lvl6pPr marL="371475" algn="ctr" rtl="0" fontAlgn="base">
        <a:spcBef>
          <a:spcPct val="0"/>
        </a:spcBef>
        <a:spcAft>
          <a:spcPct val="0"/>
        </a:spcAft>
        <a:defRPr sz="3575">
          <a:solidFill>
            <a:schemeClr val="tx1"/>
          </a:solidFill>
          <a:latin typeface="Calibri" pitchFamily="34" charset="0"/>
        </a:defRPr>
      </a:lvl6pPr>
      <a:lvl7pPr marL="742950" algn="ctr" rtl="0" fontAlgn="base">
        <a:spcBef>
          <a:spcPct val="0"/>
        </a:spcBef>
        <a:spcAft>
          <a:spcPct val="0"/>
        </a:spcAft>
        <a:defRPr sz="3575">
          <a:solidFill>
            <a:schemeClr val="tx1"/>
          </a:solidFill>
          <a:latin typeface="Calibri" pitchFamily="34" charset="0"/>
        </a:defRPr>
      </a:lvl7pPr>
      <a:lvl8pPr marL="1114425" algn="ctr" rtl="0" fontAlgn="base">
        <a:spcBef>
          <a:spcPct val="0"/>
        </a:spcBef>
        <a:spcAft>
          <a:spcPct val="0"/>
        </a:spcAft>
        <a:defRPr sz="3575">
          <a:solidFill>
            <a:schemeClr val="tx1"/>
          </a:solidFill>
          <a:latin typeface="Calibri" pitchFamily="34" charset="0"/>
        </a:defRPr>
      </a:lvl8pPr>
      <a:lvl9pPr marL="1485900" algn="ctr" rtl="0" fontAlgn="base">
        <a:spcBef>
          <a:spcPct val="0"/>
        </a:spcBef>
        <a:spcAft>
          <a:spcPct val="0"/>
        </a:spcAft>
        <a:defRPr sz="3575">
          <a:solidFill>
            <a:schemeClr val="tx1"/>
          </a:solidFill>
          <a:latin typeface="Calibri" pitchFamily="34" charset="0"/>
        </a:defRPr>
      </a:lvl9pPr>
    </p:titleStyle>
    <p:bodyStyle>
      <a:lvl1pPr marL="278606" indent="-278606" algn="l" rtl="0" eaLnBrk="0" fontAlgn="base" hangingPunct="0">
        <a:spcBef>
          <a:spcPct val="20000"/>
        </a:spcBef>
        <a:spcAft>
          <a:spcPct val="0"/>
        </a:spcAft>
        <a:buFont typeface="Arial" panose="020B0604020202020204" pitchFamily="34" charset="0"/>
        <a:buChar char="•"/>
        <a:defRPr sz="2600" kern="1200">
          <a:solidFill>
            <a:srgbClr val="17375E"/>
          </a:solidFill>
          <a:latin typeface="+mn-lt"/>
          <a:ea typeface="+mn-ea"/>
          <a:cs typeface="+mn-cs"/>
        </a:defRPr>
      </a:lvl1pPr>
      <a:lvl2pPr marL="603647" indent="-232172" algn="l" rtl="0" eaLnBrk="0" fontAlgn="base" hangingPunct="0">
        <a:spcBef>
          <a:spcPct val="20000"/>
        </a:spcBef>
        <a:spcAft>
          <a:spcPct val="0"/>
        </a:spcAft>
        <a:buFont typeface="Arial" panose="020B0604020202020204" pitchFamily="34" charset="0"/>
        <a:buChar char="–"/>
        <a:defRPr sz="2275" kern="1200">
          <a:solidFill>
            <a:srgbClr val="17375E"/>
          </a:solidFill>
          <a:latin typeface="+mn-lt"/>
          <a:ea typeface="+mn-ea"/>
          <a:cs typeface="+mn-cs"/>
        </a:defRPr>
      </a:lvl2pPr>
      <a:lvl3pPr marL="928688" indent="-185738" algn="l" rtl="0" eaLnBrk="0" fontAlgn="base" hangingPunct="0">
        <a:spcBef>
          <a:spcPct val="20000"/>
        </a:spcBef>
        <a:spcAft>
          <a:spcPct val="0"/>
        </a:spcAft>
        <a:buFont typeface="Arial" panose="020B0604020202020204" pitchFamily="34" charset="0"/>
        <a:buChar char="•"/>
        <a:defRPr sz="1950" kern="1200">
          <a:solidFill>
            <a:srgbClr val="17375E"/>
          </a:solidFill>
          <a:latin typeface="+mn-lt"/>
          <a:ea typeface="+mn-ea"/>
          <a:cs typeface="+mn-cs"/>
        </a:defRPr>
      </a:lvl3pPr>
      <a:lvl4pPr marL="1300163" indent="-185738" algn="l" rtl="0" eaLnBrk="0" fontAlgn="base" hangingPunct="0">
        <a:spcBef>
          <a:spcPct val="20000"/>
        </a:spcBef>
        <a:spcAft>
          <a:spcPct val="0"/>
        </a:spcAft>
        <a:buFont typeface="Arial" panose="020B0604020202020204" pitchFamily="34" charset="0"/>
        <a:buChar char="–"/>
        <a:defRPr sz="1625" kern="1200">
          <a:solidFill>
            <a:srgbClr val="17375E"/>
          </a:solidFill>
          <a:latin typeface="+mn-lt"/>
          <a:ea typeface="+mn-ea"/>
          <a:cs typeface="+mn-cs"/>
        </a:defRPr>
      </a:lvl4pPr>
      <a:lvl5pPr marL="1671638" indent="-185738" algn="l" rtl="0" eaLnBrk="0" fontAlgn="base" hangingPunct="0">
        <a:spcBef>
          <a:spcPct val="20000"/>
        </a:spcBef>
        <a:spcAft>
          <a:spcPct val="0"/>
        </a:spcAft>
        <a:buFont typeface="Arial" panose="020B0604020202020204" pitchFamily="34" charset="0"/>
        <a:buChar char="»"/>
        <a:defRPr sz="1625" kern="1200">
          <a:solidFill>
            <a:srgbClr val="17375E"/>
          </a:solidFill>
          <a:latin typeface="+mn-lt"/>
          <a:ea typeface="+mn-ea"/>
          <a:cs typeface="+mn-cs"/>
        </a:defRPr>
      </a:lvl5pPr>
      <a:lvl6pPr marL="2043113" indent="-185738" algn="l" defTabSz="742950" rtl="0" eaLnBrk="1" latinLnBrk="0" hangingPunct="1">
        <a:spcBef>
          <a:spcPct val="20000"/>
        </a:spcBef>
        <a:buFont typeface="Arial" pitchFamily="34" charset="0"/>
        <a:buChar char="•"/>
        <a:defRPr sz="1625" kern="1200">
          <a:solidFill>
            <a:schemeClr val="tx1"/>
          </a:solidFill>
          <a:latin typeface="+mn-lt"/>
          <a:ea typeface="+mn-ea"/>
          <a:cs typeface="+mn-cs"/>
        </a:defRPr>
      </a:lvl6pPr>
      <a:lvl7pPr marL="2414588" indent="-185738" algn="l" defTabSz="742950" rtl="0" eaLnBrk="1" latinLnBrk="0" hangingPunct="1">
        <a:spcBef>
          <a:spcPct val="20000"/>
        </a:spcBef>
        <a:buFont typeface="Arial" pitchFamily="34" charset="0"/>
        <a:buChar char="•"/>
        <a:defRPr sz="1625" kern="1200">
          <a:solidFill>
            <a:schemeClr val="tx1"/>
          </a:solidFill>
          <a:latin typeface="+mn-lt"/>
          <a:ea typeface="+mn-ea"/>
          <a:cs typeface="+mn-cs"/>
        </a:defRPr>
      </a:lvl7pPr>
      <a:lvl8pPr marL="2786063" indent="-185738" algn="l" defTabSz="742950" rtl="0" eaLnBrk="1" latinLnBrk="0" hangingPunct="1">
        <a:spcBef>
          <a:spcPct val="20000"/>
        </a:spcBef>
        <a:buFont typeface="Arial" pitchFamily="34" charset="0"/>
        <a:buChar char="•"/>
        <a:defRPr sz="1625" kern="1200">
          <a:solidFill>
            <a:schemeClr val="tx1"/>
          </a:solidFill>
          <a:latin typeface="+mn-lt"/>
          <a:ea typeface="+mn-ea"/>
          <a:cs typeface="+mn-cs"/>
        </a:defRPr>
      </a:lvl8pPr>
      <a:lvl9pPr marL="3157538" indent="-185738" algn="l" defTabSz="742950" rtl="0" eaLnBrk="1" latinLnBrk="0" hangingPunct="1">
        <a:spcBef>
          <a:spcPct val="20000"/>
        </a:spcBef>
        <a:buFont typeface="Arial" pitchFamily="34" charset="0"/>
        <a:buChar char="•"/>
        <a:defRPr sz="1625" kern="1200">
          <a:solidFill>
            <a:schemeClr val="tx1"/>
          </a:solidFill>
          <a:latin typeface="+mn-lt"/>
          <a:ea typeface="+mn-ea"/>
          <a:cs typeface="+mn-cs"/>
        </a:defRPr>
      </a:lvl9pPr>
    </p:bodyStyle>
    <p:otherStyle>
      <a:defPPr>
        <a:defRPr lang="nl-BE"/>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hyperlink" Target="https://www.vlaanderen.be/bouwen-wonen-en-energie/kopen-en-verkopen/zakelijk-recht" TargetMode="Externa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ynamicforms.crmiv.vlaanderen.be/EventModule/Page/Show/869df4b5-4f8b-4dd4-a978-5a645bb813c7?PreFillIds=eba17839-f438-e911-a984-000d3ab98555%2cf272a257-8f24-4f3d-a4d2-b6e6d3c48223"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nl-BE" noProof="0"/>
              <a:t>Thematische werkgroep 2</a:t>
            </a:r>
          </a:p>
          <a:p>
            <a:r>
              <a:rPr lang="nl-BE" noProof="0"/>
              <a:t>06 mei 2019</a:t>
            </a:r>
          </a:p>
        </p:txBody>
      </p:sp>
      <p:sp>
        <p:nvSpPr>
          <p:cNvPr id="6" name="Title 5"/>
          <p:cNvSpPr>
            <a:spLocks noGrp="1"/>
          </p:cNvSpPr>
          <p:nvPr>
            <p:ph type="title"/>
          </p:nvPr>
        </p:nvSpPr>
        <p:spPr>
          <a:xfrm>
            <a:off x="1028711" y="1551752"/>
            <a:ext cx="4557442" cy="2794621"/>
          </a:xfrm>
        </p:spPr>
        <p:txBody>
          <a:bodyPr/>
          <a:lstStyle/>
          <a:p>
            <a:r>
              <a:rPr lang="nl-BE" noProof="0"/>
              <a:t>OSLO Percelen</a:t>
            </a:r>
          </a:p>
        </p:txBody>
      </p:sp>
    </p:spTree>
    <p:extLst>
      <p:ext uri="{BB962C8B-B14F-4D97-AF65-F5344CB8AC3E}">
        <p14:creationId xmlns:p14="http://schemas.microsoft.com/office/powerpoint/2010/main" val="1456324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Afbeelding 4"/>
          <p:cNvPicPr>
            <a:picLocks noChangeAspect="1"/>
          </p:cNvPicPr>
          <p:nvPr/>
        </p:nvPicPr>
        <p:blipFill>
          <a:blip r:embed="rId2">
            <a:extLst>
              <a:ext uri="{28A0092B-C50C-407E-A947-70E740481C1C}">
                <a14:useLocalDpi xmlns:a14="http://schemas.microsoft.com/office/drawing/2010/main" val="0"/>
              </a:ext>
            </a:extLst>
          </a:blip>
          <a:srcRect l="28043" t="33948" r="7748" b="5855"/>
          <a:stretch>
            <a:fillRect/>
          </a:stretch>
        </p:blipFill>
        <p:spPr bwMode="auto">
          <a:xfrm>
            <a:off x="331490" y="1681263"/>
            <a:ext cx="9245600" cy="438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el 1"/>
          <p:cNvSpPr>
            <a:spLocks noGrp="1"/>
          </p:cNvSpPr>
          <p:nvPr>
            <p:ph type="title"/>
          </p:nvPr>
        </p:nvSpPr>
        <p:spPr>
          <a:xfrm>
            <a:off x="506909" y="737096"/>
            <a:ext cx="8915400" cy="928688"/>
          </a:xfrm>
        </p:spPr>
        <p:txBody>
          <a:bodyPr/>
          <a:lstStyle/>
          <a:p>
            <a:r>
              <a:rPr lang="nl-BE" altLang="nl-BE" smtClean="0"/>
              <a:t>‘Akteperceel’ op uitgifteplan</a:t>
            </a:r>
          </a:p>
        </p:txBody>
      </p:sp>
      <p:sp>
        <p:nvSpPr>
          <p:cNvPr id="21508" name="Tijdelijke aanduiding voor inhoud 2"/>
          <p:cNvSpPr>
            <a:spLocks noGrp="1"/>
          </p:cNvSpPr>
          <p:nvPr>
            <p:ph idx="1"/>
          </p:nvPr>
        </p:nvSpPr>
        <p:spPr>
          <a:xfrm>
            <a:off x="2904728" y="5546924"/>
            <a:ext cx="5091014" cy="693936"/>
          </a:xfrm>
        </p:spPr>
        <p:txBody>
          <a:bodyPr/>
          <a:lstStyle/>
          <a:p>
            <a:r>
              <a:rPr lang="nl-BE" altLang="nl-BE" smtClean="0"/>
              <a:t>2.000 + 5.068 = 7.068 m²</a:t>
            </a:r>
          </a:p>
        </p:txBody>
      </p:sp>
    </p:spTree>
    <p:extLst>
      <p:ext uri="{BB962C8B-B14F-4D97-AF65-F5344CB8AC3E}">
        <p14:creationId xmlns:p14="http://schemas.microsoft.com/office/powerpoint/2010/main" val="847637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a:spLocks noGrp="1"/>
          </p:cNvSpPr>
          <p:nvPr>
            <p:ph type="title"/>
          </p:nvPr>
        </p:nvSpPr>
        <p:spPr>
          <a:xfrm>
            <a:off x="506909" y="737096"/>
            <a:ext cx="8915400" cy="928688"/>
          </a:xfrm>
        </p:spPr>
        <p:txBody>
          <a:bodyPr/>
          <a:lstStyle/>
          <a:p>
            <a:r>
              <a:rPr lang="nl-BE" altLang="nl-BE" smtClean="0"/>
              <a:t>CadGIS</a:t>
            </a:r>
          </a:p>
        </p:txBody>
      </p:sp>
      <p:sp>
        <p:nvSpPr>
          <p:cNvPr id="22531" name="Tijdelijke aanduiding voor inhoud 2"/>
          <p:cNvSpPr>
            <a:spLocks noGrp="1"/>
          </p:cNvSpPr>
          <p:nvPr>
            <p:ph idx="1"/>
          </p:nvPr>
        </p:nvSpPr>
        <p:spPr>
          <a:xfrm>
            <a:off x="661690" y="1848942"/>
            <a:ext cx="8915400" cy="3794720"/>
          </a:xfrm>
        </p:spPr>
        <p:txBody>
          <a:bodyPr/>
          <a:lstStyle/>
          <a:p>
            <a:r>
              <a:rPr lang="nl-BE" altLang="nl-BE" smtClean="0"/>
              <a:t>Opp. PATRIS : 7.068 m²</a:t>
            </a:r>
          </a:p>
        </p:txBody>
      </p:sp>
      <p:pic>
        <p:nvPicPr>
          <p:cNvPr id="22532" name="Afbeelding 4"/>
          <p:cNvPicPr>
            <a:picLocks noChangeAspect="1"/>
          </p:cNvPicPr>
          <p:nvPr/>
        </p:nvPicPr>
        <p:blipFill>
          <a:blip r:embed="rId2">
            <a:extLst>
              <a:ext uri="{28A0092B-C50C-407E-A947-70E740481C1C}">
                <a14:useLocalDpi xmlns:a14="http://schemas.microsoft.com/office/drawing/2010/main" val="0"/>
              </a:ext>
            </a:extLst>
          </a:blip>
          <a:srcRect l="10310" t="26340"/>
          <a:stretch>
            <a:fillRect/>
          </a:stretch>
        </p:blipFill>
        <p:spPr bwMode="auto">
          <a:xfrm>
            <a:off x="-20638" y="2434531"/>
            <a:ext cx="9926638" cy="397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hthoek 5"/>
          <p:cNvSpPr/>
          <p:nvPr/>
        </p:nvSpPr>
        <p:spPr>
          <a:xfrm>
            <a:off x="4953000" y="5417939"/>
            <a:ext cx="761008" cy="4088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2950" eaLnBrk="0" fontAlgn="base" hangingPunct="0">
              <a:spcBef>
                <a:spcPct val="0"/>
              </a:spcBef>
              <a:spcAft>
                <a:spcPct val="0"/>
              </a:spcAft>
              <a:defRPr/>
            </a:pPr>
            <a:endParaRPr lang="nl-BE" sz="1463">
              <a:solidFill>
                <a:prstClr val="white"/>
              </a:solidFill>
              <a:latin typeface="Calibri"/>
            </a:endParaRPr>
          </a:p>
        </p:txBody>
      </p:sp>
      <p:sp>
        <p:nvSpPr>
          <p:cNvPr id="7" name="Rechthoek 6"/>
          <p:cNvSpPr/>
          <p:nvPr/>
        </p:nvSpPr>
        <p:spPr>
          <a:xfrm>
            <a:off x="8287247" y="5439867"/>
            <a:ext cx="761008" cy="4075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2950" eaLnBrk="0" fontAlgn="base" hangingPunct="0">
              <a:spcBef>
                <a:spcPct val="0"/>
              </a:spcBef>
              <a:spcAft>
                <a:spcPct val="0"/>
              </a:spcAft>
              <a:defRPr/>
            </a:pPr>
            <a:endParaRPr lang="nl-BE" sz="1463">
              <a:solidFill>
                <a:prstClr val="white"/>
              </a:solidFill>
              <a:latin typeface="Calibri"/>
            </a:endParaRPr>
          </a:p>
        </p:txBody>
      </p:sp>
      <p:sp>
        <p:nvSpPr>
          <p:cNvPr id="22535" name="Tijdelijke aanduiding voor inhoud 2"/>
          <p:cNvSpPr txBox="1">
            <a:spLocks/>
          </p:cNvSpPr>
          <p:nvPr/>
        </p:nvSpPr>
        <p:spPr bwMode="auto">
          <a:xfrm>
            <a:off x="5889427" y="5768777"/>
            <a:ext cx="4105573" cy="75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rgbClr val="17375E"/>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rgbClr val="17375E"/>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rgbClr val="17375E"/>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rgbClr val="17375E"/>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17375E"/>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9pPr>
          </a:lstStyle>
          <a:p>
            <a:pPr marL="278606" indent="-278606" defTabSz="742950" eaLnBrk="0" fontAlgn="base" hangingPunct="0">
              <a:spcAft>
                <a:spcPct val="0"/>
              </a:spcAft>
            </a:pPr>
            <a:r>
              <a:rPr lang="nl-BE" altLang="nl-BE" sz="2600">
                <a:cs typeface="Arial" panose="020B0604020202020204" pitchFamily="34" charset="0"/>
              </a:rPr>
              <a:t>Opp. GIS : 7.007 m²</a:t>
            </a:r>
          </a:p>
        </p:txBody>
      </p:sp>
    </p:spTree>
    <p:extLst>
      <p:ext uri="{BB962C8B-B14F-4D97-AF65-F5344CB8AC3E}">
        <p14:creationId xmlns:p14="http://schemas.microsoft.com/office/powerpoint/2010/main" val="33740896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1"/>
          <p:cNvSpPr>
            <a:spLocks noGrp="1"/>
          </p:cNvSpPr>
          <p:nvPr>
            <p:ph type="title"/>
          </p:nvPr>
        </p:nvSpPr>
        <p:spPr>
          <a:xfrm>
            <a:off x="506909" y="737096"/>
            <a:ext cx="8915400" cy="928688"/>
          </a:xfrm>
        </p:spPr>
        <p:txBody>
          <a:bodyPr/>
          <a:lstStyle/>
          <a:p>
            <a:r>
              <a:rPr lang="nl-BE" altLang="nl-BE" smtClean="0"/>
              <a:t>GRB - ADP</a:t>
            </a:r>
          </a:p>
        </p:txBody>
      </p:sp>
      <p:sp>
        <p:nvSpPr>
          <p:cNvPr id="23555" name="Tijdelijke aanduiding voor inhoud 2"/>
          <p:cNvSpPr>
            <a:spLocks noGrp="1"/>
          </p:cNvSpPr>
          <p:nvPr>
            <p:ph idx="1"/>
          </p:nvPr>
        </p:nvSpPr>
        <p:spPr>
          <a:xfrm>
            <a:off x="661690" y="1848942"/>
            <a:ext cx="8915400" cy="3794720"/>
          </a:xfrm>
        </p:spPr>
        <p:txBody>
          <a:bodyPr/>
          <a:lstStyle/>
          <a:p>
            <a:r>
              <a:rPr lang="nl-BE" altLang="nl-BE" smtClean="0"/>
              <a:t>Opp. PATRIS : 7.068 m²</a:t>
            </a:r>
          </a:p>
        </p:txBody>
      </p:sp>
      <p:sp>
        <p:nvSpPr>
          <p:cNvPr id="23556" name="Tijdelijke aanduiding voor inhoud 2"/>
          <p:cNvSpPr txBox="1">
            <a:spLocks/>
          </p:cNvSpPr>
          <p:nvPr/>
        </p:nvSpPr>
        <p:spPr bwMode="auto">
          <a:xfrm>
            <a:off x="6640116" y="5652691"/>
            <a:ext cx="4105573" cy="75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rgbClr val="17375E"/>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rgbClr val="17375E"/>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rgbClr val="17375E"/>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rgbClr val="17375E"/>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17375E"/>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9pPr>
          </a:lstStyle>
          <a:p>
            <a:pPr marL="278606" indent="-278606" defTabSz="742950" eaLnBrk="0" fontAlgn="base" hangingPunct="0">
              <a:spcAft>
                <a:spcPct val="0"/>
              </a:spcAft>
            </a:pPr>
            <a:r>
              <a:rPr lang="nl-BE" altLang="nl-BE" sz="2600">
                <a:cs typeface="Arial" panose="020B0604020202020204" pitchFamily="34" charset="0"/>
              </a:rPr>
              <a:t>Opp. GIS : 7.007 m²</a:t>
            </a:r>
          </a:p>
        </p:txBody>
      </p:sp>
      <p:pic>
        <p:nvPicPr>
          <p:cNvPr id="23557" name="Afbeelding 3"/>
          <p:cNvPicPr>
            <a:picLocks noChangeAspect="1"/>
          </p:cNvPicPr>
          <p:nvPr/>
        </p:nvPicPr>
        <p:blipFill>
          <a:blip r:embed="rId2">
            <a:extLst>
              <a:ext uri="{28A0092B-C50C-407E-A947-70E740481C1C}">
                <a14:useLocalDpi xmlns:a14="http://schemas.microsoft.com/office/drawing/2010/main" val="0"/>
              </a:ext>
            </a:extLst>
          </a:blip>
          <a:srcRect l="5894" t="29826" r="18890" b="10461"/>
          <a:stretch>
            <a:fillRect/>
          </a:stretch>
        </p:blipFill>
        <p:spPr bwMode="auto">
          <a:xfrm>
            <a:off x="157361" y="1797348"/>
            <a:ext cx="10062072" cy="389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hthoek 5"/>
          <p:cNvSpPr/>
          <p:nvPr/>
        </p:nvSpPr>
        <p:spPr>
          <a:xfrm>
            <a:off x="7820323" y="4869756"/>
            <a:ext cx="759718" cy="3147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2950" eaLnBrk="0" fontAlgn="base" hangingPunct="0">
              <a:spcBef>
                <a:spcPct val="0"/>
              </a:spcBef>
              <a:spcAft>
                <a:spcPct val="0"/>
              </a:spcAft>
              <a:defRPr/>
            </a:pPr>
            <a:endParaRPr lang="nl-BE" sz="1463">
              <a:solidFill>
                <a:prstClr val="white"/>
              </a:solidFill>
              <a:latin typeface="Calibri"/>
            </a:endParaRPr>
          </a:p>
        </p:txBody>
      </p:sp>
    </p:spTree>
    <p:extLst>
      <p:ext uri="{BB962C8B-B14F-4D97-AF65-F5344CB8AC3E}">
        <p14:creationId xmlns:p14="http://schemas.microsoft.com/office/powerpoint/2010/main" val="2518131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Afbeelding 8"/>
          <p:cNvPicPr>
            <a:picLocks noChangeAspect="1"/>
          </p:cNvPicPr>
          <p:nvPr/>
        </p:nvPicPr>
        <p:blipFill>
          <a:blip r:embed="rId2">
            <a:extLst>
              <a:ext uri="{28A0092B-C50C-407E-A947-70E740481C1C}">
                <a14:useLocalDpi xmlns:a14="http://schemas.microsoft.com/office/drawing/2010/main" val="0"/>
              </a:ext>
            </a:extLst>
          </a:blip>
          <a:srcRect l="12207" t="25015" r="22423" b="11240"/>
          <a:stretch>
            <a:fillRect/>
          </a:stretch>
        </p:blipFill>
        <p:spPr bwMode="auto">
          <a:xfrm>
            <a:off x="193477" y="1574205"/>
            <a:ext cx="9712523"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el 1"/>
          <p:cNvSpPr>
            <a:spLocks noGrp="1"/>
          </p:cNvSpPr>
          <p:nvPr>
            <p:ph type="title"/>
          </p:nvPr>
        </p:nvSpPr>
        <p:spPr>
          <a:xfrm>
            <a:off x="506909" y="737096"/>
            <a:ext cx="8915400" cy="928688"/>
          </a:xfrm>
        </p:spPr>
        <p:txBody>
          <a:bodyPr/>
          <a:lstStyle/>
          <a:p>
            <a:r>
              <a:rPr lang="nl-BE" altLang="nl-BE" smtClean="0"/>
              <a:t>Gebruikspercelen - VLAIO</a:t>
            </a:r>
          </a:p>
        </p:txBody>
      </p:sp>
      <p:sp>
        <p:nvSpPr>
          <p:cNvPr id="24580" name="Tijdelijke aanduiding voor inhoud 2"/>
          <p:cNvSpPr txBox="1">
            <a:spLocks/>
          </p:cNvSpPr>
          <p:nvPr/>
        </p:nvSpPr>
        <p:spPr bwMode="auto">
          <a:xfrm>
            <a:off x="6235104" y="5710734"/>
            <a:ext cx="3169147" cy="75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rgbClr val="17375E"/>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rgbClr val="17375E"/>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rgbClr val="17375E"/>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rgbClr val="17375E"/>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17375E"/>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9pPr>
          </a:lstStyle>
          <a:p>
            <a:pPr marL="278606" indent="-278606" defTabSz="742950" eaLnBrk="0" fontAlgn="base" hangingPunct="0">
              <a:spcAft>
                <a:spcPct val="0"/>
              </a:spcAft>
            </a:pPr>
            <a:r>
              <a:rPr lang="nl-BE" altLang="nl-BE" sz="2600">
                <a:cs typeface="Arial" panose="020B0604020202020204" pitchFamily="34" charset="0"/>
              </a:rPr>
              <a:t>Opp. GIS : 7.431 m²</a:t>
            </a:r>
          </a:p>
        </p:txBody>
      </p:sp>
      <p:sp>
        <p:nvSpPr>
          <p:cNvPr id="6" name="Rechthoek 5"/>
          <p:cNvSpPr/>
          <p:nvPr/>
        </p:nvSpPr>
        <p:spPr>
          <a:xfrm>
            <a:off x="7292777" y="5477272"/>
            <a:ext cx="761008" cy="2450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2950" eaLnBrk="0" fontAlgn="base" hangingPunct="0">
              <a:spcBef>
                <a:spcPct val="0"/>
              </a:spcBef>
              <a:spcAft>
                <a:spcPct val="0"/>
              </a:spcAft>
              <a:defRPr/>
            </a:pPr>
            <a:endParaRPr lang="nl-BE" sz="1463">
              <a:solidFill>
                <a:prstClr val="white"/>
              </a:solidFill>
              <a:latin typeface="Calibri"/>
            </a:endParaRPr>
          </a:p>
        </p:txBody>
      </p:sp>
    </p:spTree>
    <p:extLst>
      <p:ext uri="{BB962C8B-B14F-4D97-AF65-F5344CB8AC3E}">
        <p14:creationId xmlns:p14="http://schemas.microsoft.com/office/powerpoint/2010/main" val="847117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el 1"/>
          <p:cNvSpPr>
            <a:spLocks noGrp="1"/>
          </p:cNvSpPr>
          <p:nvPr>
            <p:ph type="title"/>
          </p:nvPr>
        </p:nvSpPr>
        <p:spPr>
          <a:xfrm>
            <a:off x="506909" y="737096"/>
            <a:ext cx="8915400" cy="928688"/>
          </a:xfrm>
        </p:spPr>
        <p:txBody>
          <a:bodyPr/>
          <a:lstStyle/>
          <a:p>
            <a:r>
              <a:rPr lang="nl-BE" altLang="nl-BE" smtClean="0"/>
              <a:t>Samenvatting</a:t>
            </a:r>
          </a:p>
        </p:txBody>
      </p:sp>
      <p:graphicFrame>
        <p:nvGraphicFramePr>
          <p:cNvPr id="4" name="Tabel 3"/>
          <p:cNvGraphicFramePr>
            <a:graphicFrameLocks noGrp="1"/>
          </p:cNvGraphicFramePr>
          <p:nvPr/>
        </p:nvGraphicFramePr>
        <p:xfrm>
          <a:off x="622995" y="2083693"/>
          <a:ext cx="8660012" cy="3393582"/>
        </p:xfrm>
        <a:graphic>
          <a:graphicData uri="http://schemas.openxmlformats.org/drawingml/2006/table">
            <a:tbl>
              <a:tblPr firstRow="1" bandRow="1">
                <a:tableStyleId>{5C22544A-7EE6-4342-B048-85BDC9FD1C3A}</a:tableStyleId>
              </a:tblPr>
              <a:tblGrid>
                <a:gridCol w="2886670">
                  <a:extLst>
                    <a:ext uri="{9D8B030D-6E8A-4147-A177-3AD203B41FA5}">
                      <a16:colId xmlns:a16="http://schemas.microsoft.com/office/drawing/2014/main" val="210263931"/>
                    </a:ext>
                  </a:extLst>
                </a:gridCol>
                <a:gridCol w="2886670">
                  <a:extLst>
                    <a:ext uri="{9D8B030D-6E8A-4147-A177-3AD203B41FA5}">
                      <a16:colId xmlns:a16="http://schemas.microsoft.com/office/drawing/2014/main" val="3718168576"/>
                    </a:ext>
                  </a:extLst>
                </a:gridCol>
                <a:gridCol w="1443336">
                  <a:extLst>
                    <a:ext uri="{9D8B030D-6E8A-4147-A177-3AD203B41FA5}">
                      <a16:colId xmlns:a16="http://schemas.microsoft.com/office/drawing/2014/main" val="4047507771"/>
                    </a:ext>
                  </a:extLst>
                </a:gridCol>
                <a:gridCol w="1443336">
                  <a:extLst>
                    <a:ext uri="{9D8B030D-6E8A-4147-A177-3AD203B41FA5}">
                      <a16:colId xmlns:a16="http://schemas.microsoft.com/office/drawing/2014/main" val="1413030310"/>
                    </a:ext>
                  </a:extLst>
                </a:gridCol>
              </a:tblGrid>
              <a:tr h="565597">
                <a:tc>
                  <a:txBody>
                    <a:bodyPr/>
                    <a:lstStyle/>
                    <a:p>
                      <a:r>
                        <a:rPr lang="nl-BE" sz="1500" dirty="0" smtClean="0"/>
                        <a:t>BRON</a:t>
                      </a:r>
                      <a:endParaRPr lang="nl-BE" sz="1500" dirty="0"/>
                    </a:p>
                  </a:txBody>
                  <a:tcPr marL="74304" marR="74304" marT="37150" marB="37150"/>
                </a:tc>
                <a:tc>
                  <a:txBody>
                    <a:bodyPr/>
                    <a:lstStyle/>
                    <a:p>
                      <a:r>
                        <a:rPr lang="nl-BE" sz="1500" dirty="0" smtClean="0"/>
                        <a:t>OPP. ABS</a:t>
                      </a:r>
                      <a:endParaRPr lang="nl-BE" sz="1500" dirty="0"/>
                    </a:p>
                  </a:txBody>
                  <a:tcPr marL="74304" marR="74304" marT="37150" marB="37150"/>
                </a:tc>
                <a:tc>
                  <a:txBody>
                    <a:bodyPr/>
                    <a:lstStyle/>
                    <a:p>
                      <a:r>
                        <a:rPr lang="nl-BE" sz="1500" dirty="0" smtClean="0"/>
                        <a:t>OPP.REL</a:t>
                      </a:r>
                      <a:endParaRPr lang="nl-BE" sz="1500" dirty="0"/>
                    </a:p>
                  </a:txBody>
                  <a:tcPr marL="74304" marR="74304" marT="37150" marB="37150"/>
                </a:tc>
                <a:tc>
                  <a:txBody>
                    <a:bodyPr/>
                    <a:lstStyle/>
                    <a:p>
                      <a:r>
                        <a:rPr lang="nl-BE" sz="1500" dirty="0" smtClean="0"/>
                        <a:t>VERSCHIL (m²)</a:t>
                      </a:r>
                      <a:endParaRPr lang="nl-BE" sz="1500" dirty="0"/>
                    </a:p>
                  </a:txBody>
                  <a:tcPr marL="74304" marR="74304" marT="37150" marB="37150"/>
                </a:tc>
                <a:extLst>
                  <a:ext uri="{0D108BD9-81ED-4DB2-BD59-A6C34878D82A}">
                    <a16:rowId xmlns:a16="http://schemas.microsoft.com/office/drawing/2014/main" val="3551232214"/>
                  </a:ext>
                </a:extLst>
              </a:tr>
              <a:tr h="565597">
                <a:tc>
                  <a:txBody>
                    <a:bodyPr/>
                    <a:lstStyle/>
                    <a:p>
                      <a:r>
                        <a:rPr lang="nl-BE" sz="1500" dirty="0" smtClean="0"/>
                        <a:t>Akteperceel</a:t>
                      </a:r>
                      <a:endParaRPr lang="nl-BE" sz="1500" dirty="0"/>
                    </a:p>
                  </a:txBody>
                  <a:tcPr marL="74304" marR="74304" marT="37150" marB="37150"/>
                </a:tc>
                <a:tc>
                  <a:txBody>
                    <a:bodyPr/>
                    <a:lstStyle/>
                    <a:p>
                      <a:r>
                        <a:rPr lang="nl-BE" sz="1500" dirty="0" smtClean="0"/>
                        <a:t>7.068</a:t>
                      </a:r>
                      <a:r>
                        <a:rPr lang="nl-BE" sz="1500" baseline="0" dirty="0" smtClean="0"/>
                        <a:t> m²</a:t>
                      </a:r>
                      <a:endParaRPr lang="nl-BE" sz="1500" dirty="0"/>
                    </a:p>
                  </a:txBody>
                  <a:tcPr marL="74304" marR="74304" marT="37150" marB="37150"/>
                </a:tc>
                <a:tc>
                  <a:txBody>
                    <a:bodyPr/>
                    <a:lstStyle/>
                    <a:p>
                      <a:r>
                        <a:rPr lang="nl-BE" sz="1500" dirty="0" smtClean="0"/>
                        <a:t>100%</a:t>
                      </a:r>
                      <a:endParaRPr lang="nl-BE" sz="1500" dirty="0"/>
                    </a:p>
                  </a:txBody>
                  <a:tcPr marL="74304" marR="74304" marT="37150" marB="37150"/>
                </a:tc>
                <a:tc>
                  <a:txBody>
                    <a:bodyPr/>
                    <a:lstStyle/>
                    <a:p>
                      <a:r>
                        <a:rPr lang="nl-BE" sz="1500" dirty="0" smtClean="0"/>
                        <a:t>-</a:t>
                      </a:r>
                      <a:endParaRPr lang="nl-BE" sz="1500" dirty="0"/>
                    </a:p>
                  </a:txBody>
                  <a:tcPr marL="74304" marR="74304" marT="37150" marB="37150"/>
                </a:tc>
                <a:extLst>
                  <a:ext uri="{0D108BD9-81ED-4DB2-BD59-A6C34878D82A}">
                    <a16:rowId xmlns:a16="http://schemas.microsoft.com/office/drawing/2014/main" val="3387573951"/>
                  </a:ext>
                </a:extLst>
              </a:tr>
              <a:tr h="565597">
                <a:tc>
                  <a:txBody>
                    <a:bodyPr/>
                    <a:lstStyle/>
                    <a:p>
                      <a:r>
                        <a:rPr lang="nl-BE" sz="1500" dirty="0" smtClean="0"/>
                        <a:t>Kadaster </a:t>
                      </a:r>
                      <a:r>
                        <a:rPr lang="nl-BE" sz="1500" dirty="0" err="1" smtClean="0"/>
                        <a:t>Patris</a:t>
                      </a:r>
                      <a:endParaRPr lang="nl-BE" sz="1500" dirty="0"/>
                    </a:p>
                  </a:txBody>
                  <a:tcPr marL="74304" marR="74304" marT="37150" marB="37150"/>
                </a:tc>
                <a:tc>
                  <a:txBody>
                    <a:bodyPr/>
                    <a:lstStyle/>
                    <a:p>
                      <a:r>
                        <a:rPr lang="nl-BE" sz="1500" dirty="0" smtClean="0"/>
                        <a:t>7.068</a:t>
                      </a:r>
                      <a:r>
                        <a:rPr lang="nl-BE" sz="1500" baseline="0" dirty="0" smtClean="0"/>
                        <a:t> m²</a:t>
                      </a:r>
                      <a:endParaRPr lang="nl-BE" sz="1500" dirty="0"/>
                    </a:p>
                  </a:txBody>
                  <a:tcPr marL="74304" marR="74304" marT="37150" marB="37150"/>
                </a:tc>
                <a:tc>
                  <a:txBody>
                    <a:bodyPr/>
                    <a:lstStyle/>
                    <a:p>
                      <a:r>
                        <a:rPr lang="nl-BE" sz="1500" dirty="0" smtClean="0"/>
                        <a:t>100%</a:t>
                      </a:r>
                      <a:endParaRPr lang="nl-BE" sz="1500" dirty="0"/>
                    </a:p>
                  </a:txBody>
                  <a:tcPr marL="74304" marR="74304" marT="37150" marB="37150"/>
                </a:tc>
                <a:tc>
                  <a:txBody>
                    <a:bodyPr/>
                    <a:lstStyle/>
                    <a:p>
                      <a:r>
                        <a:rPr lang="nl-BE" sz="1500" dirty="0" smtClean="0"/>
                        <a:t>-</a:t>
                      </a:r>
                      <a:endParaRPr lang="nl-BE" sz="1500" dirty="0"/>
                    </a:p>
                  </a:txBody>
                  <a:tcPr marL="74304" marR="74304" marT="37150" marB="37150"/>
                </a:tc>
                <a:extLst>
                  <a:ext uri="{0D108BD9-81ED-4DB2-BD59-A6C34878D82A}">
                    <a16:rowId xmlns:a16="http://schemas.microsoft.com/office/drawing/2014/main" val="875399527"/>
                  </a:ext>
                </a:extLst>
              </a:tr>
              <a:tr h="565597">
                <a:tc>
                  <a:txBody>
                    <a:bodyPr/>
                    <a:lstStyle/>
                    <a:p>
                      <a:r>
                        <a:rPr lang="nl-BE" sz="1500" dirty="0" smtClean="0"/>
                        <a:t>Kadaster GIS</a:t>
                      </a:r>
                      <a:endParaRPr lang="nl-BE" sz="1500" dirty="0"/>
                    </a:p>
                  </a:txBody>
                  <a:tcPr marL="74304" marR="74304" marT="37150" marB="37150"/>
                </a:tc>
                <a:tc>
                  <a:txBody>
                    <a:bodyPr/>
                    <a:lstStyle/>
                    <a:p>
                      <a:r>
                        <a:rPr lang="nl-BE" sz="1500" dirty="0" smtClean="0"/>
                        <a:t>7.007 m²</a:t>
                      </a:r>
                      <a:endParaRPr lang="nl-BE" sz="1500" dirty="0"/>
                    </a:p>
                  </a:txBody>
                  <a:tcPr marL="74304" marR="74304" marT="37150" marB="37150"/>
                </a:tc>
                <a:tc>
                  <a:txBody>
                    <a:bodyPr/>
                    <a:lstStyle/>
                    <a:p>
                      <a:r>
                        <a:rPr lang="nl-BE" sz="1500" dirty="0" smtClean="0"/>
                        <a:t>99%</a:t>
                      </a:r>
                      <a:endParaRPr lang="nl-BE" sz="1500" dirty="0"/>
                    </a:p>
                  </a:txBody>
                  <a:tcPr marL="74304" marR="74304" marT="37150" marB="37150"/>
                </a:tc>
                <a:tc>
                  <a:txBody>
                    <a:bodyPr/>
                    <a:lstStyle/>
                    <a:p>
                      <a:r>
                        <a:rPr lang="nl-BE" sz="1500" dirty="0" smtClean="0"/>
                        <a:t>- 61 m²</a:t>
                      </a:r>
                      <a:endParaRPr lang="nl-BE" sz="1500" dirty="0"/>
                    </a:p>
                  </a:txBody>
                  <a:tcPr marL="74304" marR="74304" marT="37150" marB="37150"/>
                </a:tc>
                <a:extLst>
                  <a:ext uri="{0D108BD9-81ED-4DB2-BD59-A6C34878D82A}">
                    <a16:rowId xmlns:a16="http://schemas.microsoft.com/office/drawing/2014/main" val="1372620515"/>
                  </a:ext>
                </a:extLst>
              </a:tr>
              <a:tr h="565597">
                <a:tc>
                  <a:txBody>
                    <a:bodyPr/>
                    <a:lstStyle/>
                    <a:p>
                      <a:r>
                        <a:rPr lang="nl-BE" sz="1500" dirty="0" smtClean="0"/>
                        <a:t>GRB – ADP (UP)</a:t>
                      </a:r>
                      <a:endParaRPr lang="nl-BE" sz="1500" dirty="0"/>
                    </a:p>
                  </a:txBody>
                  <a:tcPr marL="74304" marR="74304" marT="37150" marB="37150"/>
                </a:tc>
                <a:tc>
                  <a:txBody>
                    <a:bodyPr/>
                    <a:lstStyle/>
                    <a:p>
                      <a:r>
                        <a:rPr lang="nl-BE" sz="1500" dirty="0" smtClean="0"/>
                        <a:t>7.007 m²</a:t>
                      </a:r>
                      <a:endParaRPr lang="nl-BE" sz="1500" dirty="0"/>
                    </a:p>
                  </a:txBody>
                  <a:tcPr marL="74304" marR="74304" marT="37150" marB="37150"/>
                </a:tc>
                <a:tc>
                  <a:txBody>
                    <a:bodyPr/>
                    <a:lstStyle/>
                    <a:p>
                      <a:r>
                        <a:rPr lang="nl-BE" sz="1500" dirty="0" smtClean="0"/>
                        <a:t>99%</a:t>
                      </a:r>
                      <a:endParaRPr lang="nl-BE" sz="1500" dirty="0"/>
                    </a:p>
                  </a:txBody>
                  <a:tcPr marL="74304" marR="74304" marT="37150" marB="37150"/>
                </a:tc>
                <a:tc>
                  <a:txBody>
                    <a:bodyPr/>
                    <a:lstStyle/>
                    <a:p>
                      <a:r>
                        <a:rPr lang="nl-BE" sz="1500" dirty="0" smtClean="0"/>
                        <a:t>- 61 m²</a:t>
                      </a:r>
                      <a:endParaRPr lang="nl-BE" sz="1500" dirty="0"/>
                    </a:p>
                  </a:txBody>
                  <a:tcPr marL="74304" marR="74304" marT="37150" marB="37150"/>
                </a:tc>
                <a:extLst>
                  <a:ext uri="{0D108BD9-81ED-4DB2-BD59-A6C34878D82A}">
                    <a16:rowId xmlns:a16="http://schemas.microsoft.com/office/drawing/2014/main" val="1948399880"/>
                  </a:ext>
                </a:extLst>
              </a:tr>
              <a:tr h="565597">
                <a:tc>
                  <a:txBody>
                    <a:bodyPr/>
                    <a:lstStyle/>
                    <a:p>
                      <a:r>
                        <a:rPr lang="nl-BE" sz="1500" dirty="0" smtClean="0"/>
                        <a:t>Gebruikspercelen VLAIO</a:t>
                      </a:r>
                      <a:endParaRPr lang="nl-BE" sz="1500" dirty="0"/>
                    </a:p>
                  </a:txBody>
                  <a:tcPr marL="74304" marR="74304" marT="37150" marB="37150"/>
                </a:tc>
                <a:tc>
                  <a:txBody>
                    <a:bodyPr/>
                    <a:lstStyle/>
                    <a:p>
                      <a:r>
                        <a:rPr lang="nl-BE" sz="1500" dirty="0" smtClean="0"/>
                        <a:t>7.431</a:t>
                      </a:r>
                      <a:r>
                        <a:rPr lang="nl-BE" sz="1500" baseline="0" dirty="0" smtClean="0"/>
                        <a:t> m²</a:t>
                      </a:r>
                      <a:endParaRPr lang="nl-BE" sz="1500" dirty="0"/>
                    </a:p>
                  </a:txBody>
                  <a:tcPr marL="74304" marR="74304" marT="37150" marB="37150"/>
                </a:tc>
                <a:tc>
                  <a:txBody>
                    <a:bodyPr/>
                    <a:lstStyle/>
                    <a:p>
                      <a:r>
                        <a:rPr lang="nl-BE" sz="1500" dirty="0" smtClean="0"/>
                        <a:t>105%</a:t>
                      </a:r>
                      <a:endParaRPr lang="nl-BE" sz="1500" dirty="0"/>
                    </a:p>
                  </a:txBody>
                  <a:tcPr marL="74304" marR="74304" marT="37150" marB="37150"/>
                </a:tc>
                <a:tc>
                  <a:txBody>
                    <a:bodyPr/>
                    <a:lstStyle/>
                    <a:p>
                      <a:r>
                        <a:rPr lang="nl-BE" sz="1500" dirty="0" smtClean="0"/>
                        <a:t>+ 363 m²</a:t>
                      </a:r>
                      <a:r>
                        <a:rPr lang="nl-BE" sz="1500" baseline="0" dirty="0" smtClean="0"/>
                        <a:t> * 80 € </a:t>
                      </a:r>
                      <a:r>
                        <a:rPr lang="nl-BE" sz="1500" b="1" u="sng" baseline="0" dirty="0" smtClean="0">
                          <a:solidFill>
                            <a:srgbClr val="FF0000"/>
                          </a:solidFill>
                        </a:rPr>
                        <a:t>= 29.040 €</a:t>
                      </a:r>
                      <a:endParaRPr lang="nl-BE" sz="1500" b="1" u="sng" dirty="0">
                        <a:solidFill>
                          <a:srgbClr val="FF0000"/>
                        </a:solidFill>
                      </a:endParaRPr>
                    </a:p>
                  </a:txBody>
                  <a:tcPr marL="74304" marR="74304" marT="37150" marB="37150"/>
                </a:tc>
                <a:extLst>
                  <a:ext uri="{0D108BD9-81ED-4DB2-BD59-A6C34878D82A}">
                    <a16:rowId xmlns:a16="http://schemas.microsoft.com/office/drawing/2014/main" val="23081151"/>
                  </a:ext>
                </a:extLst>
              </a:tr>
            </a:tbl>
          </a:graphicData>
        </a:graphic>
      </p:graphicFrame>
    </p:spTree>
    <p:extLst>
      <p:ext uri="{BB962C8B-B14F-4D97-AF65-F5344CB8AC3E}">
        <p14:creationId xmlns:p14="http://schemas.microsoft.com/office/powerpoint/2010/main" val="25325143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p:cNvSpPr>
            <a:spLocks noGrp="1"/>
          </p:cNvSpPr>
          <p:nvPr>
            <p:ph type="title"/>
          </p:nvPr>
        </p:nvSpPr>
        <p:spPr>
          <a:xfrm>
            <a:off x="506909" y="737096"/>
            <a:ext cx="8915400" cy="928688"/>
          </a:xfrm>
        </p:spPr>
        <p:txBody>
          <a:bodyPr/>
          <a:lstStyle/>
          <a:p>
            <a:r>
              <a:rPr lang="nl-BE" altLang="nl-BE" smtClean="0"/>
              <a:t>Conclusies</a:t>
            </a:r>
          </a:p>
        </p:txBody>
      </p:sp>
      <p:sp>
        <p:nvSpPr>
          <p:cNvPr id="3" name="Tijdelijke aanduiding voor inhoud 2"/>
          <p:cNvSpPr>
            <a:spLocks noGrp="1"/>
          </p:cNvSpPr>
          <p:nvPr>
            <p:ph idx="1"/>
          </p:nvPr>
        </p:nvSpPr>
        <p:spPr>
          <a:xfrm>
            <a:off x="661690" y="1848942"/>
            <a:ext cx="8915400" cy="3794720"/>
          </a:xfrm>
        </p:spPr>
        <p:txBody>
          <a:bodyPr/>
          <a:lstStyle/>
          <a:p>
            <a:r>
              <a:rPr lang="nl-BE" altLang="nl-BE" dirty="0" smtClean="0"/>
              <a:t>Groot verschil in timing, nauwkeurigheid en vorm tussen bronnen</a:t>
            </a:r>
          </a:p>
          <a:p>
            <a:r>
              <a:rPr lang="nl-BE" altLang="nl-BE" dirty="0" smtClean="0"/>
              <a:t>GRB-decreet:</a:t>
            </a:r>
          </a:p>
          <a:p>
            <a:pPr lvl="1"/>
            <a:r>
              <a:rPr lang="nl-BE" altLang="nl-BE" dirty="0" smtClean="0"/>
              <a:t>sinds 1/01/2015 gebeurt de uitwisseling van geodata tussen overheden uitsluitend op basiskaarten afgeleid van het GRB</a:t>
            </a:r>
            <a:br>
              <a:rPr lang="nl-BE" altLang="nl-BE" dirty="0" smtClean="0"/>
            </a:br>
            <a:r>
              <a:rPr lang="nl-BE" altLang="nl-BE" sz="1950" i="1" dirty="0"/>
              <a:t>(bron GRB-decreet, art. 17 §3)</a:t>
            </a:r>
          </a:p>
          <a:p>
            <a:r>
              <a:rPr lang="nl-BE" altLang="nl-BE" dirty="0" smtClean="0"/>
              <a:t>Akkoord, maar:</a:t>
            </a:r>
          </a:p>
          <a:p>
            <a:pPr lvl="1"/>
            <a:r>
              <a:rPr lang="nl-BE" altLang="nl-BE" dirty="0" smtClean="0"/>
              <a:t>met de juiste (Patris) oppervlakte als attribuut</a:t>
            </a:r>
          </a:p>
          <a:p>
            <a:pPr lvl="1"/>
            <a:r>
              <a:rPr lang="nl-BE" altLang="nl-BE" dirty="0" smtClean="0"/>
              <a:t>Graag ook de AARD van het perceel zoals vermeld in de kadastrale legger als attribuut</a:t>
            </a:r>
          </a:p>
          <a:p>
            <a:pPr lvl="1"/>
            <a:endParaRPr lang="nl-BE" altLang="nl-BE" dirty="0" smtClean="0"/>
          </a:p>
        </p:txBody>
      </p:sp>
    </p:spTree>
    <p:extLst>
      <p:ext uri="{BB962C8B-B14F-4D97-AF65-F5344CB8AC3E}">
        <p14:creationId xmlns:p14="http://schemas.microsoft.com/office/powerpoint/2010/main" val="2764401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a:spLocks noGrp="1"/>
          </p:cNvSpPr>
          <p:nvPr>
            <p:ph type="title"/>
          </p:nvPr>
        </p:nvSpPr>
        <p:spPr>
          <a:xfrm>
            <a:off x="506909" y="737096"/>
            <a:ext cx="8915400" cy="928688"/>
          </a:xfrm>
        </p:spPr>
        <p:txBody>
          <a:bodyPr/>
          <a:lstStyle/>
          <a:p>
            <a:r>
              <a:rPr lang="nl-BE" altLang="nl-BE" smtClean="0"/>
              <a:t>Contact</a:t>
            </a:r>
          </a:p>
        </p:txBody>
      </p:sp>
      <p:sp>
        <p:nvSpPr>
          <p:cNvPr id="27651" name="Tijdelijke aanduiding voor inhoud 2"/>
          <p:cNvSpPr>
            <a:spLocks noGrp="1"/>
          </p:cNvSpPr>
          <p:nvPr>
            <p:ph idx="1"/>
          </p:nvPr>
        </p:nvSpPr>
        <p:spPr>
          <a:xfrm>
            <a:off x="661690" y="1848942"/>
            <a:ext cx="8915400" cy="3794720"/>
          </a:xfrm>
        </p:spPr>
        <p:txBody>
          <a:bodyPr/>
          <a:lstStyle/>
          <a:p>
            <a:r>
              <a:rPr lang="nl-BE" altLang="nl-BE" smtClean="0"/>
              <a:t>b.boute@wvi.be</a:t>
            </a:r>
          </a:p>
          <a:p>
            <a:r>
              <a:rPr lang="nl-BE" altLang="nl-BE" smtClean="0"/>
              <a:t>caroline.vandendriessche@interleuven.be</a:t>
            </a:r>
          </a:p>
          <a:p>
            <a:r>
              <a:rPr lang="nl-BE" altLang="nl-BE" smtClean="0"/>
              <a:t>bram.adams@interleuven.be</a:t>
            </a:r>
          </a:p>
        </p:txBody>
      </p:sp>
    </p:spTree>
    <p:extLst>
      <p:ext uri="{BB962C8B-B14F-4D97-AF65-F5344CB8AC3E}">
        <p14:creationId xmlns:p14="http://schemas.microsoft.com/office/powerpoint/2010/main" val="336463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a:t>Terugblik</a:t>
            </a:r>
          </a:p>
        </p:txBody>
      </p:sp>
      <p:sp>
        <p:nvSpPr>
          <p:cNvPr id="5" name="Content Placeholder 4"/>
          <p:cNvSpPr>
            <a:spLocks noGrp="1"/>
          </p:cNvSpPr>
          <p:nvPr>
            <p:ph sz="quarter" idx="10"/>
          </p:nvPr>
        </p:nvSpPr>
        <p:spPr>
          <a:xfrm>
            <a:off x="662524" y="1083732"/>
            <a:ext cx="8562439" cy="5390809"/>
          </a:xfrm>
        </p:spPr>
        <p:txBody>
          <a:bodyPr>
            <a:normAutofit/>
          </a:bodyPr>
          <a:lstStyle/>
          <a:p>
            <a:r>
              <a:rPr lang="nl-NL" b="1" dirty="0">
                <a:latin typeface="FlandersArtSans-Regular" panose="020B0604020202020204" charset="0"/>
              </a:rPr>
              <a:t>Sneuvelmodel</a:t>
            </a:r>
          </a:p>
          <a:p>
            <a:endParaRPr lang="nl-NL" b="1" dirty="0">
              <a:latin typeface="FlandersArtSans-Regular" panose="020B0604020202020204" charset="0"/>
            </a:endParaRPr>
          </a:p>
          <a:p>
            <a:pPr marL="16329" indent="0">
              <a:buNone/>
            </a:pPr>
            <a:endParaRPr lang="nl-BE" dirty="0"/>
          </a:p>
          <a:p>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17</a:t>
            </a:fld>
            <a:endParaRPr lang="nl-BE"/>
          </a:p>
        </p:txBody>
      </p:sp>
      <p:grpSp>
        <p:nvGrpSpPr>
          <p:cNvPr id="13" name="Group 12"/>
          <p:cNvGrpSpPr/>
          <p:nvPr/>
        </p:nvGrpSpPr>
        <p:grpSpPr>
          <a:xfrm>
            <a:off x="2200806" y="4347320"/>
            <a:ext cx="5485875" cy="2303986"/>
            <a:chOff x="2210062" y="4254851"/>
            <a:chExt cx="5485875" cy="2303986"/>
          </a:xfrm>
        </p:grpSpPr>
        <p:sp>
          <p:nvSpPr>
            <p:cNvPr id="23" name="Google Shape;212;p23"/>
            <p:cNvSpPr/>
            <p:nvPr/>
          </p:nvSpPr>
          <p:spPr>
            <a:xfrm>
              <a:off x="4038687"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a:latin typeface="Georgia"/>
                  <a:ea typeface="Georgia"/>
                  <a:cs typeface="Georgia"/>
                  <a:sym typeface="Georgia"/>
                </a:rPr>
                <a:t>Perceel</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sp>
          <p:nvSpPr>
            <p:cNvPr id="24" name="Google Shape;212;p23"/>
            <p:cNvSpPr/>
            <p:nvPr/>
          </p:nvSpPr>
          <p:spPr>
            <a:xfrm>
              <a:off x="586731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a:latin typeface="Georgia"/>
                  <a:ea typeface="Georgia"/>
                  <a:cs typeface="Georgia"/>
                  <a:sym typeface="Georgia"/>
                </a:rPr>
                <a:t>Vervuilingsperceel</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cxnSp>
          <p:nvCxnSpPr>
            <p:cNvPr id="25" name="Straight Arrow Connector 24"/>
            <p:cNvCxnSpPr>
              <a:stCxn id="23" idx="2"/>
              <a:endCxn id="24" idx="0"/>
            </p:cNvCxnSpPr>
            <p:nvPr/>
          </p:nvCxnSpPr>
          <p:spPr>
            <a:xfrm>
              <a:off x="4953000"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3"/>
            <p:cNvSpPr/>
            <p:nvPr/>
          </p:nvSpPr>
          <p:spPr>
            <a:xfrm>
              <a:off x="221006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a:latin typeface="Georgia"/>
                  <a:ea typeface="Georgia"/>
                  <a:cs typeface="Georgia"/>
                  <a:sym typeface="Georgia"/>
                </a:rPr>
                <a:t>Bedrijventerrein</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cxnSp>
          <p:nvCxnSpPr>
            <p:cNvPr id="27" name="Straight Arrow Connector 26"/>
            <p:cNvCxnSpPr>
              <a:stCxn id="23" idx="2"/>
              <a:endCxn id="26" idx="0"/>
            </p:cNvCxnSpPr>
            <p:nvPr/>
          </p:nvCxnSpPr>
          <p:spPr>
            <a:xfrm flipH="1">
              <a:off x="3124375"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Google Shape;212;p23"/>
          <p:cNvSpPr/>
          <p:nvPr/>
        </p:nvSpPr>
        <p:spPr>
          <a:xfrm>
            <a:off x="4029430" y="2930623"/>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a:latin typeface="Georgia"/>
                <a:ea typeface="Georgia"/>
                <a:cs typeface="Georgia"/>
                <a:sym typeface="Georgia"/>
              </a:rPr>
              <a:t>Kadastraal planperceel</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cxnSp>
        <p:nvCxnSpPr>
          <p:cNvPr id="15" name="Straight Arrow Connector 14"/>
          <p:cNvCxnSpPr>
            <a:stCxn id="23" idx="0"/>
            <a:endCxn id="14" idx="2"/>
          </p:cNvCxnSpPr>
          <p:nvPr/>
        </p:nvCxnSpPr>
        <p:spPr>
          <a:xfrm flipH="1" flipV="1">
            <a:off x="4943743" y="3729239"/>
            <a:ext cx="1" cy="618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2;p23"/>
          <p:cNvSpPr/>
          <p:nvPr/>
        </p:nvSpPr>
        <p:spPr>
          <a:xfrm>
            <a:off x="4029429" y="1513926"/>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a:latin typeface="Georgia"/>
                <a:ea typeface="Georgia"/>
                <a:cs typeface="Georgia"/>
                <a:sym typeface="Georgia"/>
              </a:rPr>
              <a:t>Kadastraal patrimoniumperceel</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cxnSp>
        <p:nvCxnSpPr>
          <p:cNvPr id="17" name="Straight Connector 16"/>
          <p:cNvCxnSpPr>
            <a:stCxn id="16" idx="2"/>
            <a:endCxn id="14" idx="0"/>
          </p:cNvCxnSpPr>
          <p:nvPr/>
        </p:nvCxnSpPr>
        <p:spPr>
          <a:xfrm>
            <a:off x="4943742" y="2312542"/>
            <a:ext cx="1"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212;p23"/>
          <p:cNvSpPr/>
          <p:nvPr/>
        </p:nvSpPr>
        <p:spPr>
          <a:xfrm>
            <a:off x="6772368" y="1513926"/>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a:latin typeface="Georgia"/>
                <a:ea typeface="Georgia"/>
                <a:cs typeface="Georgia"/>
                <a:sym typeface="Georgia"/>
              </a:rPr>
              <a:t>Agent</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cxnSp>
        <p:nvCxnSpPr>
          <p:cNvPr id="19" name="Straight Connector 18"/>
          <p:cNvCxnSpPr>
            <a:stCxn id="16" idx="3"/>
            <a:endCxn id="18" idx="1"/>
          </p:cNvCxnSpPr>
          <p:nvPr/>
        </p:nvCxnSpPr>
        <p:spPr>
          <a:xfrm>
            <a:off x="5858054" y="1913234"/>
            <a:ext cx="914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4" idx="3"/>
          </p:cNvCxnSpPr>
          <p:nvPr/>
        </p:nvCxnSpPr>
        <p:spPr>
          <a:xfrm flipH="1">
            <a:off x="5858055" y="2167166"/>
            <a:ext cx="914311" cy="1162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12;p23"/>
          <p:cNvSpPr/>
          <p:nvPr/>
        </p:nvSpPr>
        <p:spPr>
          <a:xfrm>
            <a:off x="6772366" y="4347320"/>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a:latin typeface="Georgia"/>
                <a:ea typeface="Georgia"/>
                <a:cs typeface="Georgia"/>
                <a:sym typeface="Georgia"/>
              </a:rPr>
              <a:t>Gebied – Openbaar Domein</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cxnSp>
        <p:nvCxnSpPr>
          <p:cNvPr id="22" name="Straight Arrow Connector 21"/>
          <p:cNvCxnSpPr>
            <a:stCxn id="23" idx="3"/>
            <a:endCxn id="21" idx="1"/>
          </p:cNvCxnSpPr>
          <p:nvPr/>
        </p:nvCxnSpPr>
        <p:spPr>
          <a:xfrm>
            <a:off x="5858056" y="4746628"/>
            <a:ext cx="91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212;p23"/>
          <p:cNvSpPr/>
          <p:nvPr/>
        </p:nvSpPr>
        <p:spPr>
          <a:xfrm>
            <a:off x="1286493" y="4347320"/>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Georgia"/>
                <a:ea typeface="Georgia"/>
                <a:cs typeface="Georgia"/>
                <a:sym typeface="Georgia"/>
              </a:rPr>
              <a:t>Landbouwperceel</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sp>
        <p:nvSpPr>
          <p:cNvPr id="9" name="Google Shape;212;p23"/>
          <p:cNvSpPr/>
          <p:nvPr/>
        </p:nvSpPr>
        <p:spPr>
          <a:xfrm>
            <a:off x="1286493" y="2930623"/>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Georgia"/>
                <a:ea typeface="Georgia"/>
                <a:cs typeface="Georgia"/>
                <a:sym typeface="Georgia"/>
              </a:rPr>
              <a:t>Gebouw</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sp>
        <p:nvSpPr>
          <p:cNvPr id="10" name="Google Shape;212;p23"/>
          <p:cNvSpPr/>
          <p:nvPr/>
        </p:nvSpPr>
        <p:spPr>
          <a:xfrm>
            <a:off x="1286493" y="1513926"/>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latin typeface="Georgia"/>
                <a:ea typeface="Georgia"/>
                <a:cs typeface="Georgia"/>
                <a:sym typeface="Georgia"/>
              </a:rPr>
              <a:t>Gebouweenheid</a:t>
            </a:r>
            <a:endParaRPr sz="1000" b="1">
              <a:latin typeface="Georgia"/>
              <a:ea typeface="Georgia"/>
              <a:cs typeface="Georgia"/>
              <a:sym typeface="Georgia"/>
            </a:endParaRPr>
          </a:p>
          <a:p>
            <a:pPr marL="0" lvl="0" indent="0" algn="ctr" rtl="0">
              <a:spcBef>
                <a:spcPts val="0"/>
              </a:spcBef>
              <a:spcAft>
                <a:spcPts val="0"/>
              </a:spcAft>
              <a:buNone/>
            </a:pPr>
            <a:endParaRPr sz="1200" b="1">
              <a:latin typeface="Georgia"/>
              <a:ea typeface="Georgia"/>
              <a:cs typeface="Georgia"/>
              <a:sym typeface="Georgia"/>
            </a:endParaRPr>
          </a:p>
          <a:p>
            <a:pPr marL="0" lvl="0" indent="0" algn="l" defTabSz="360363" rtl="0">
              <a:spcBef>
                <a:spcPts val="0"/>
              </a:spcBef>
              <a:spcAft>
                <a:spcPts val="0"/>
              </a:spcAft>
              <a:buNone/>
            </a:pPr>
            <a:r>
              <a:rPr lang="sv" sz="800">
                <a:latin typeface="Georgia"/>
                <a:ea typeface="Georgia"/>
                <a:cs typeface="Georgia"/>
                <a:sym typeface="Georgia"/>
              </a:rPr>
              <a:t>x:		...</a:t>
            </a:r>
          </a:p>
        </p:txBody>
      </p:sp>
      <p:cxnSp>
        <p:nvCxnSpPr>
          <p:cNvPr id="11" name="Straight Connector 10"/>
          <p:cNvCxnSpPr>
            <a:stCxn id="10" idx="2"/>
            <a:endCxn id="9" idx="0"/>
          </p:cNvCxnSpPr>
          <p:nvPr/>
        </p:nvCxnSpPr>
        <p:spPr>
          <a:xfrm>
            <a:off x="2200806" y="2312542"/>
            <a:ext cx="0"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p:cNvCxnSpPr>
          <p:nvPr/>
        </p:nvCxnSpPr>
        <p:spPr>
          <a:xfrm>
            <a:off x="2200806" y="3729239"/>
            <a:ext cx="1828622" cy="706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8" idx="3"/>
          </p:cNvCxnSpPr>
          <p:nvPr/>
        </p:nvCxnSpPr>
        <p:spPr>
          <a:xfrm flipH="1">
            <a:off x="3115118" y="4746628"/>
            <a:ext cx="91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7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14263" y="1482725"/>
            <a:ext cx="7477475" cy="4991100"/>
          </a:xfrm>
        </p:spPr>
      </p:pic>
      <p:sp>
        <p:nvSpPr>
          <p:cNvPr id="6" name="Title 5"/>
          <p:cNvSpPr>
            <a:spLocks noGrp="1"/>
          </p:cNvSpPr>
          <p:nvPr>
            <p:ph type="title"/>
          </p:nvPr>
        </p:nvSpPr>
        <p:spPr/>
        <p:txBody>
          <a:bodyPr/>
          <a:lstStyle/>
          <a:p>
            <a:r>
              <a:rPr lang="en-GB" err="1"/>
              <a:t>Terugblik</a:t>
            </a:r>
            <a:r>
              <a:rPr lang="en-GB"/>
              <a:t>: What’s in a name?</a:t>
            </a:r>
            <a:endParaRPr lang="en-US"/>
          </a:p>
        </p:txBody>
      </p:sp>
      <p:sp>
        <p:nvSpPr>
          <p:cNvPr id="5" name="Slide Number Placeholder 4"/>
          <p:cNvSpPr>
            <a:spLocks noGrp="1"/>
          </p:cNvSpPr>
          <p:nvPr>
            <p:ph type="sldNum" sz="quarter" idx="4"/>
          </p:nvPr>
        </p:nvSpPr>
        <p:spPr/>
        <p:txBody>
          <a:bodyPr/>
          <a:lstStyle/>
          <a:p>
            <a:fld id="{C9C406F6-A053-43CA-AEC8-FA3EEE83A3FB}" type="slidenum">
              <a:rPr lang="nl-BE" smtClean="0"/>
              <a:pPr/>
              <a:t>18</a:t>
            </a:fld>
            <a:endParaRPr lang="nl-BE"/>
          </a:p>
        </p:txBody>
      </p:sp>
    </p:spTree>
    <p:extLst>
      <p:ext uri="{BB962C8B-B14F-4D97-AF65-F5344CB8AC3E}">
        <p14:creationId xmlns:p14="http://schemas.microsoft.com/office/powerpoint/2010/main" val="2658393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562439" cy="634308"/>
          </a:xfrm>
        </p:spPr>
        <p:txBody>
          <a:bodyPr/>
          <a:lstStyle/>
          <a:p>
            <a:r>
              <a:rPr lang="nl-BE" noProof="0"/>
              <a:t>Terugblik: What’s in a name?</a:t>
            </a:r>
          </a:p>
        </p:txBody>
      </p:sp>
      <p:sp>
        <p:nvSpPr>
          <p:cNvPr id="5" name="Content Placeholder 4"/>
          <p:cNvSpPr>
            <a:spLocks noGrp="1"/>
          </p:cNvSpPr>
          <p:nvPr>
            <p:ph sz="quarter" idx="10"/>
          </p:nvPr>
        </p:nvSpPr>
        <p:spPr>
          <a:xfrm>
            <a:off x="662524" y="1083732"/>
            <a:ext cx="8562439" cy="5390809"/>
          </a:xfrm>
        </p:spPr>
        <p:txBody>
          <a:bodyPr vert="horz" lIns="91440" tIns="45720" rIns="91440" bIns="45720" rtlCol="0" anchor="t">
            <a:normAutofit/>
          </a:bodyPr>
          <a:lstStyle/>
          <a:p>
            <a:r>
              <a:rPr lang="nl-NL">
                <a:latin typeface="FlandersArtSans-Regular" panose="020B0604020202020204" charset="0"/>
              </a:rPr>
              <a:t>Verwarring over de interpretatie van het model</a:t>
            </a:r>
          </a:p>
          <a:p>
            <a:r>
              <a:rPr lang="nl-NL">
                <a:latin typeface="FlandersArtSans-Regular" panose="020B0604020202020204" charset="0"/>
              </a:rPr>
              <a:t>Definities zijn nodig, in het bijzonder voor ‘Perceel’</a:t>
            </a:r>
          </a:p>
          <a:p>
            <a:pPr marL="783590" lvl="1" indent="-326390"/>
            <a:r>
              <a:rPr lang="nl-NL">
                <a:latin typeface="FlandersArtSans-Regular" panose="020B0604020202020204" charset="0"/>
              </a:rPr>
              <a:t>Kan er een entiteit ‘Perceel’ afgezonderd worden en wat zouden hier de eigenschappen van zijn? </a:t>
            </a:r>
          </a:p>
          <a:p>
            <a:r>
              <a:rPr lang="nl-NL">
                <a:latin typeface="FlandersArtSans-Regular" panose="020B0604020202020204" charset="0"/>
              </a:rPr>
              <a:t>Wat verstaat men allemaal onder Agent? Welke verschillende hoedanigheden kan een agent hebben in relatie tot het model?</a:t>
            </a:r>
          </a:p>
          <a:p>
            <a:pPr marL="15875" indent="0">
              <a:buNone/>
            </a:pPr>
            <a:endParaRPr lang="nl-BE"/>
          </a:p>
          <a:p>
            <a:endParaRPr lang="nl-BE"/>
          </a:p>
        </p:txBody>
      </p:sp>
      <p:sp>
        <p:nvSpPr>
          <p:cNvPr id="4" name="Slide Number Placeholder 3"/>
          <p:cNvSpPr>
            <a:spLocks noGrp="1"/>
          </p:cNvSpPr>
          <p:nvPr>
            <p:ph type="sldNum" sz="quarter" idx="4"/>
          </p:nvPr>
        </p:nvSpPr>
        <p:spPr/>
        <p:txBody>
          <a:bodyPr/>
          <a:lstStyle/>
          <a:p>
            <a:fld id="{C9C406F6-A053-43CA-AEC8-FA3EEE83A3FB}" type="slidenum">
              <a:rPr lang="nl-BE" smtClean="0"/>
              <a:pPr/>
              <a:t>19</a:t>
            </a:fld>
            <a:endParaRPr lang="nl-BE"/>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1437" y="5169932"/>
            <a:ext cx="1304609" cy="1304609"/>
          </a:xfrm>
          <a:prstGeom prst="rect">
            <a:avLst/>
          </a:prstGeom>
        </p:spPr>
      </p:pic>
    </p:spTree>
    <p:extLst>
      <p:ext uri="{BB962C8B-B14F-4D97-AF65-F5344CB8AC3E}">
        <p14:creationId xmlns:p14="http://schemas.microsoft.com/office/powerpoint/2010/main" val="376166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a:t>Agenda</a:t>
            </a:r>
          </a:p>
        </p:txBody>
      </p:sp>
      <p:sp>
        <p:nvSpPr>
          <p:cNvPr id="4" name="Slide Number Placeholder 3"/>
          <p:cNvSpPr>
            <a:spLocks noGrp="1"/>
          </p:cNvSpPr>
          <p:nvPr>
            <p:ph type="sldNum" sz="quarter" idx="4"/>
          </p:nvPr>
        </p:nvSpPr>
        <p:spPr/>
        <p:txBody>
          <a:bodyPr/>
          <a:lstStyle/>
          <a:p>
            <a:fld id="{C9C406F6-A053-43CA-AEC8-FA3EEE83A3FB}" type="slidenum">
              <a:rPr lang="nl-BE" smtClean="0"/>
              <a:pPr/>
              <a:t>2</a:t>
            </a:fld>
            <a:endParaRPr lang="nl-BE"/>
          </a:p>
        </p:txBody>
      </p:sp>
      <p:graphicFrame>
        <p:nvGraphicFramePr>
          <p:cNvPr id="5" name="Table 4"/>
          <p:cNvGraphicFramePr>
            <a:graphicFrameLocks noGrp="1"/>
          </p:cNvGraphicFramePr>
          <p:nvPr>
            <p:extLst>
              <p:ext uri="{D42A27DB-BD31-4B8C-83A1-F6EECF244321}">
                <p14:modId xmlns:p14="http://schemas.microsoft.com/office/powerpoint/2010/main" val="1227823740"/>
              </p:ext>
            </p:extLst>
          </p:nvPr>
        </p:nvGraphicFramePr>
        <p:xfrm>
          <a:off x="681038" y="1950612"/>
          <a:ext cx="8747474" cy="3966301"/>
        </p:xfrm>
        <a:graphic>
          <a:graphicData uri="http://schemas.openxmlformats.org/drawingml/2006/table">
            <a:tbl>
              <a:tblPr bandRow="1">
                <a:tableStyleId>{93296810-A885-4BE3-A3E7-6D5BEEA58F35}</a:tableStyleId>
              </a:tblPr>
              <a:tblGrid>
                <a:gridCol w="6684964">
                  <a:extLst>
                    <a:ext uri="{9D8B030D-6E8A-4147-A177-3AD203B41FA5}">
                      <a16:colId xmlns:a16="http://schemas.microsoft.com/office/drawing/2014/main" val="742807622"/>
                    </a:ext>
                  </a:extLst>
                </a:gridCol>
                <a:gridCol w="2062510">
                  <a:extLst>
                    <a:ext uri="{9D8B030D-6E8A-4147-A177-3AD203B41FA5}">
                      <a16:colId xmlns:a16="http://schemas.microsoft.com/office/drawing/2014/main" val="1994822697"/>
                    </a:ext>
                  </a:extLst>
                </a:gridCol>
              </a:tblGrid>
              <a:tr h="817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aseline="0" noProof="0">
                          <a:latin typeface="FlandersArtSans-Regular" panose="020B0604020202020204" charset="0"/>
                        </a:rPr>
                        <a:t>   Use case: Akteperceel</a:t>
                      </a:r>
                      <a:endParaRPr lang="nl-BE" noProof="0">
                        <a:latin typeface="FlandersArtSans-Regular" panose="020B0604020202020204" charset="0"/>
                      </a:endParaRPr>
                    </a:p>
                  </a:txBody>
                  <a:tcPr anchor="ctr"/>
                </a:tc>
                <a:tc>
                  <a:txBody>
                    <a:bodyPr/>
                    <a:lstStyle/>
                    <a:p>
                      <a:r>
                        <a:rPr lang="nl-BE" dirty="0">
                          <a:latin typeface="FlandersArtSans-Regular" panose="020B0604020202020204" charset="0"/>
                        </a:rPr>
                        <a:t>   </a:t>
                      </a:r>
                      <a:r>
                        <a:rPr lang="nl-BE" dirty="0" smtClean="0">
                          <a:latin typeface="FlandersArtSans-Regular" panose="020B0604020202020204" charset="0"/>
                        </a:rPr>
                        <a:t>15’</a:t>
                      </a:r>
                      <a:endParaRPr lang="nl-BE" dirty="0">
                        <a:latin typeface="FlandersArtSans-Regular" panose="020B0604020202020204" charset="0"/>
                      </a:endParaRPr>
                    </a:p>
                  </a:txBody>
                  <a:tcPr anchor="ctr"/>
                </a:tc>
                <a:extLst>
                  <a:ext uri="{0D108BD9-81ED-4DB2-BD59-A6C34878D82A}">
                    <a16:rowId xmlns:a16="http://schemas.microsoft.com/office/drawing/2014/main" val="263756968"/>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aseline="0" noProof="0">
                          <a:latin typeface="FlandersArtSans-Regular" panose="020B0604020202020204" charset="0"/>
                        </a:rPr>
                        <a:t>   Terugblik eerste thematische werkgroep </a:t>
                      </a:r>
                    </a:p>
                  </a:txBody>
                  <a:tcPr anchor="ctr"/>
                </a:tc>
                <a:tc>
                  <a:txBody>
                    <a:bodyPr/>
                    <a:lstStyle/>
                    <a:p>
                      <a:r>
                        <a:rPr lang="nl-BE">
                          <a:latin typeface="FlandersArtSans-Regular" panose="020B0604020202020204" charset="0"/>
                        </a:rPr>
                        <a:t>   15’</a:t>
                      </a:r>
                    </a:p>
                  </a:txBody>
                  <a:tcPr anchor="ctr"/>
                </a:tc>
                <a:extLst>
                  <a:ext uri="{0D108BD9-81ED-4DB2-BD59-A6C34878D82A}">
                    <a16:rowId xmlns:a16="http://schemas.microsoft.com/office/drawing/2014/main" val="3017772739"/>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a:latin typeface="FlandersArtSans-Regular" panose="020B0604020202020204" charset="0"/>
                        </a:rPr>
                        <a:t>   Update Sneuvelmodel</a:t>
                      </a:r>
                    </a:p>
                  </a:txBody>
                  <a:tcPr anchor="ctr"/>
                </a:tc>
                <a:tc>
                  <a:txBody>
                    <a:bodyPr/>
                    <a:lstStyle/>
                    <a:p>
                      <a:r>
                        <a:rPr lang="nl-BE">
                          <a:latin typeface="FlandersArtSans-Regular" panose="020B0604020202020204" charset="0"/>
                        </a:rPr>
                        <a:t>   45’</a:t>
                      </a:r>
                    </a:p>
                  </a:txBody>
                  <a:tcPr anchor="ctr"/>
                </a:tc>
                <a:extLst>
                  <a:ext uri="{0D108BD9-81ED-4DB2-BD59-A6C34878D82A}">
                    <a16:rowId xmlns:a16="http://schemas.microsoft.com/office/drawing/2014/main" val="2634675672"/>
                  </a:ext>
                </a:extLst>
              </a:tr>
              <a:tr h="787078">
                <a:tc>
                  <a:txBody>
                    <a:bodyPr/>
                    <a:lstStyle/>
                    <a:p>
                      <a:pPr marL="0" marR="0" lvl="0" indent="0" algn="l" rtl="0" eaLnBrk="1" fontAlgn="auto" latinLnBrk="0" hangingPunct="1">
                        <a:lnSpc>
                          <a:spcPct val="100000"/>
                        </a:lnSpc>
                        <a:spcBef>
                          <a:spcPts val="0"/>
                        </a:spcBef>
                        <a:spcAft>
                          <a:spcPts val="0"/>
                        </a:spcAft>
                        <a:buFontTx/>
                        <a:buNone/>
                      </a:pPr>
                      <a:r>
                        <a:rPr lang="nl-BE" noProof="0">
                          <a:latin typeface="FlandersArtSans-Regular"/>
                        </a:rPr>
                        <a:t>   Definities</a:t>
                      </a:r>
                    </a:p>
                  </a:txBody>
                  <a:tcPr anchor="ctr"/>
                </a:tc>
                <a:tc>
                  <a:txBody>
                    <a:bodyPr/>
                    <a:lstStyle/>
                    <a:p>
                      <a:r>
                        <a:rPr lang="nl-BE">
                          <a:latin typeface="FlandersArtSans-Regular" panose="020B0604020202020204" charset="0"/>
                        </a:rPr>
                        <a:t>   15’</a:t>
                      </a:r>
                    </a:p>
                  </a:txBody>
                  <a:tcPr anchor="ctr"/>
                </a:tc>
                <a:extLst>
                  <a:ext uri="{0D108BD9-81ED-4DB2-BD59-A6C34878D82A}">
                    <a16:rowId xmlns:a16="http://schemas.microsoft.com/office/drawing/2014/main" val="3078387753"/>
                  </a:ext>
                </a:extLst>
              </a:tr>
              <a:tr h="787078">
                <a:tc>
                  <a:txBody>
                    <a:bodyPr/>
                    <a:lstStyle/>
                    <a:p>
                      <a:pPr marL="182563" marR="0" lvl="0" indent="0" algn="l" defTabSz="914400" rtl="0" eaLnBrk="1" fontAlgn="auto" latinLnBrk="0" hangingPunct="1">
                        <a:lnSpc>
                          <a:spcPct val="100000"/>
                        </a:lnSpc>
                        <a:spcBef>
                          <a:spcPts val="0"/>
                        </a:spcBef>
                        <a:spcAft>
                          <a:spcPts val="0"/>
                        </a:spcAft>
                        <a:buClrTx/>
                        <a:buSzTx/>
                        <a:buFontTx/>
                        <a:buNone/>
                        <a:tabLst/>
                        <a:defRPr/>
                      </a:pPr>
                      <a:r>
                        <a:rPr lang="nl-BE" noProof="0">
                          <a:latin typeface="FlandersArtSans-Regular" panose="020B0604020202020204" charset="0"/>
                        </a:rPr>
                        <a:t>Vragen &amp; Next steps</a:t>
                      </a:r>
                    </a:p>
                  </a:txBody>
                  <a:tcPr anchor="ctr"/>
                </a:tc>
                <a:tc>
                  <a:txBody>
                    <a:bodyPr/>
                    <a:lstStyle/>
                    <a:p>
                      <a:pPr marL="182563" indent="0"/>
                      <a:r>
                        <a:rPr lang="nl-BE" dirty="0">
                          <a:latin typeface="FlandersArtSans-Regular" panose="020B0604020202020204" charset="0"/>
                        </a:rPr>
                        <a:t>10’</a:t>
                      </a:r>
                    </a:p>
                  </a:txBody>
                  <a:tcPr anchor="ctr"/>
                </a:tc>
                <a:extLst>
                  <a:ext uri="{0D108BD9-81ED-4DB2-BD59-A6C34878D82A}">
                    <a16:rowId xmlns:a16="http://schemas.microsoft.com/office/drawing/2014/main" val="21293305"/>
                  </a:ext>
                </a:extLst>
              </a:tr>
            </a:tbl>
          </a:graphicData>
        </a:graphic>
      </p:graphicFrame>
    </p:spTree>
    <p:extLst>
      <p:ext uri="{BB962C8B-B14F-4D97-AF65-F5344CB8AC3E}">
        <p14:creationId xmlns:p14="http://schemas.microsoft.com/office/powerpoint/2010/main" val="3513686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562439" cy="634308"/>
          </a:xfrm>
        </p:spPr>
        <p:txBody>
          <a:bodyPr/>
          <a:lstStyle/>
          <a:p>
            <a:r>
              <a:rPr lang="nl-BE" noProof="0"/>
              <a:t>Terugblik: Voornaamste feedback</a:t>
            </a:r>
          </a:p>
        </p:txBody>
      </p:sp>
      <p:sp>
        <p:nvSpPr>
          <p:cNvPr id="5" name="Content Placeholder 4"/>
          <p:cNvSpPr>
            <a:spLocks noGrp="1"/>
          </p:cNvSpPr>
          <p:nvPr>
            <p:ph sz="quarter" idx="10"/>
          </p:nvPr>
        </p:nvSpPr>
        <p:spPr>
          <a:xfrm>
            <a:off x="662524" y="1083732"/>
            <a:ext cx="8562439" cy="5390809"/>
          </a:xfrm>
        </p:spPr>
        <p:txBody>
          <a:bodyPr>
            <a:normAutofit/>
          </a:bodyPr>
          <a:lstStyle/>
          <a:p>
            <a:r>
              <a:rPr lang="nl-NL">
                <a:latin typeface="FlandersArtSans-Regular" panose="020B0604020202020204" charset="0"/>
              </a:rPr>
              <a:t>Agent heeft geen directe relatie met Patrimoniaal Planperceel.</a:t>
            </a:r>
          </a:p>
          <a:p>
            <a:r>
              <a:rPr lang="nl-NL">
                <a:latin typeface="FlandersArtSans-Regular" panose="020B0604020202020204" charset="0"/>
              </a:rPr>
              <a:t>Ontbrekende entiteiten toevoegen zoals: </a:t>
            </a:r>
            <a:r>
              <a:rPr lang="nl-NL" b="1">
                <a:latin typeface="FlandersArtSans-Regular" panose="020B0604020202020204" charset="0"/>
              </a:rPr>
              <a:t>Adres</a:t>
            </a:r>
            <a:r>
              <a:rPr lang="nl-NL">
                <a:latin typeface="FlandersArtSans-Regular" panose="020B0604020202020204" charset="0"/>
              </a:rPr>
              <a:t>, </a:t>
            </a:r>
            <a:r>
              <a:rPr lang="nl-NL" b="1">
                <a:latin typeface="FlandersArtSans-Regular" panose="020B0604020202020204" charset="0"/>
              </a:rPr>
              <a:t>Akte</a:t>
            </a:r>
            <a:r>
              <a:rPr lang="nl-NL">
                <a:latin typeface="FlandersArtSans-Regular" panose="020B0604020202020204" charset="0"/>
              </a:rPr>
              <a:t>, </a:t>
            </a:r>
            <a:r>
              <a:rPr lang="nl-NL" b="1">
                <a:latin typeface="FlandersArtSans-Regular" panose="020B0604020202020204" charset="0"/>
              </a:rPr>
              <a:t>Zakelijk Recht</a:t>
            </a:r>
          </a:p>
          <a:p>
            <a:r>
              <a:rPr lang="nl-NL">
                <a:latin typeface="FlandersArtSans-Regular" panose="020B0604020202020204" charset="0"/>
              </a:rPr>
              <a:t>Wat met zaken zoals </a:t>
            </a:r>
            <a:r>
              <a:rPr lang="nl-NL" b="1">
                <a:latin typeface="FlandersArtSans-Regular" panose="020B0604020202020204" charset="0"/>
              </a:rPr>
              <a:t>Toegankelijkheid</a:t>
            </a:r>
            <a:r>
              <a:rPr lang="nl-NL">
                <a:latin typeface="FlandersArtSans-Regular" panose="020B0604020202020204" charset="0"/>
              </a:rPr>
              <a:t> en </a:t>
            </a:r>
            <a:r>
              <a:rPr lang="nl-NL" b="1">
                <a:latin typeface="FlandersArtSans-Regular" panose="020B0604020202020204" charset="0"/>
              </a:rPr>
              <a:t>granulariteit/nauwkeurigheid</a:t>
            </a:r>
            <a:r>
              <a:rPr lang="nl-NL">
                <a:latin typeface="FlandersArtSans-Regular" panose="020B0604020202020204" charset="0"/>
              </a:rPr>
              <a:t>?</a:t>
            </a:r>
          </a:p>
          <a:p>
            <a:r>
              <a:rPr lang="nl-NL">
                <a:latin typeface="FlandersArtSans-Regular" panose="020B0604020202020204" charset="0"/>
              </a:rPr>
              <a:t>Openbaar Domein: Vormt het openbaar domein één of meerdere percelen? Kan definitie OSLO worden gehanteerd?</a:t>
            </a: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fld id="{C9C406F6-A053-43CA-AEC8-FA3EEE83A3FB}" type="slidenum">
              <a:rPr lang="nl-BE" smtClean="0"/>
              <a:pPr/>
              <a:t>20</a:t>
            </a:fld>
            <a:endParaRPr lang="nl-BE"/>
          </a:p>
        </p:txBody>
      </p:sp>
    </p:spTree>
    <p:extLst>
      <p:ext uri="{BB962C8B-B14F-4D97-AF65-F5344CB8AC3E}">
        <p14:creationId xmlns:p14="http://schemas.microsoft.com/office/powerpoint/2010/main" val="29644229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a:t>‘Percelen’</a:t>
            </a:r>
          </a:p>
        </p:txBody>
      </p:sp>
      <p:sp>
        <p:nvSpPr>
          <p:cNvPr id="3" name="Title 2"/>
          <p:cNvSpPr>
            <a:spLocks noGrp="1"/>
          </p:cNvSpPr>
          <p:nvPr>
            <p:ph type="title"/>
          </p:nvPr>
        </p:nvSpPr>
        <p:spPr/>
        <p:txBody>
          <a:bodyPr/>
          <a:lstStyle/>
          <a:p>
            <a:r>
              <a:rPr lang="nl-BE" noProof="0"/>
              <a:t>Update Sneuvelmodel</a:t>
            </a:r>
          </a:p>
        </p:txBody>
      </p:sp>
    </p:spTree>
    <p:extLst>
      <p:ext uri="{BB962C8B-B14F-4D97-AF65-F5344CB8AC3E}">
        <p14:creationId xmlns:p14="http://schemas.microsoft.com/office/powerpoint/2010/main" val="25824093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Definities uit andere modellen: Perceel</a:t>
            </a:r>
          </a:p>
        </p:txBody>
      </p:sp>
      <p:sp>
        <p:nvSpPr>
          <p:cNvPr id="5" name="Content Placeholder 4"/>
          <p:cNvSpPr>
            <a:spLocks noGrp="1"/>
          </p:cNvSpPr>
          <p:nvPr>
            <p:ph sz="quarter" idx="10"/>
          </p:nvPr>
        </p:nvSpPr>
        <p:spPr>
          <a:xfrm>
            <a:off x="662524" y="1083732"/>
            <a:ext cx="8562439" cy="5390809"/>
          </a:xfrm>
        </p:spPr>
        <p:txBody>
          <a:bodyPr>
            <a:normAutofit/>
          </a:bodyPr>
          <a:lstStyle/>
          <a:p>
            <a:r>
              <a:rPr lang="en-GB">
                <a:latin typeface="FlandersArtSans-Regular" panose="020B0604020202020204" charset="0"/>
              </a:rPr>
              <a:t>INSPIRE Cadastral Parcel</a:t>
            </a:r>
          </a:p>
          <a:p>
            <a:r>
              <a:rPr lang="en-GB" err="1">
                <a:latin typeface="FlandersArtSans-Regular" panose="020B0604020202020204" charset="0"/>
              </a:rPr>
              <a:t>Specifieke</a:t>
            </a:r>
            <a:r>
              <a:rPr lang="en-GB">
                <a:latin typeface="FlandersArtSans-Regular" panose="020B0604020202020204" charset="0"/>
              </a:rPr>
              <a:t> focus op </a:t>
            </a:r>
            <a:r>
              <a:rPr lang="en-GB" err="1">
                <a:latin typeface="FlandersArtSans-Regular" panose="020B0604020202020204" charset="0"/>
              </a:rPr>
              <a:t>kadastrale</a:t>
            </a:r>
            <a:r>
              <a:rPr lang="en-GB">
                <a:latin typeface="FlandersArtSans-Regular" panose="020B0604020202020204" charset="0"/>
              </a:rPr>
              <a:t> </a:t>
            </a:r>
            <a:r>
              <a:rPr lang="en-GB" err="1">
                <a:latin typeface="FlandersArtSans-Regular" panose="020B0604020202020204" charset="0"/>
              </a:rPr>
              <a:t>percelen</a:t>
            </a:r>
            <a:r>
              <a:rPr lang="en-GB">
                <a:latin typeface="FlandersArtSans-Regular" panose="020B0604020202020204" charset="0"/>
              </a:rPr>
              <a:t>, </a:t>
            </a:r>
            <a:r>
              <a:rPr lang="en-GB" err="1">
                <a:latin typeface="FlandersArtSans-Regular" panose="020B0604020202020204" charset="0"/>
              </a:rPr>
              <a:t>namelijk</a:t>
            </a:r>
            <a:r>
              <a:rPr lang="en-GB">
                <a:latin typeface="FlandersArtSans-Regular" panose="020B0604020202020204" charset="0"/>
              </a:rPr>
              <a:t>:</a:t>
            </a:r>
          </a:p>
          <a:p>
            <a:pPr lvl="1"/>
            <a:r>
              <a:rPr lang="en-GB">
                <a:latin typeface="FlandersArtSans-Regular" panose="020B0604020202020204" charset="0"/>
              </a:rPr>
              <a:t>“Areas defined by cadastral registers or equivalent”</a:t>
            </a:r>
          </a:p>
          <a:p>
            <a:endParaRPr lang="en-GB">
              <a:latin typeface="FlandersArtSans-Regular" panose="020B0604020202020204" charset="0"/>
            </a:endParaRPr>
          </a:p>
          <a:p>
            <a:r>
              <a:rPr lang="en-GB" err="1">
                <a:latin typeface="FlandersArtSans-Regular" panose="020B0604020202020204" charset="0"/>
              </a:rPr>
              <a:t>Volstaat</a:t>
            </a:r>
            <a:r>
              <a:rPr lang="en-GB">
                <a:latin typeface="FlandersArtSans-Regular" panose="020B0604020202020204" charset="0"/>
              </a:rPr>
              <a:t> </a:t>
            </a:r>
            <a:r>
              <a:rPr lang="en-GB" err="1">
                <a:latin typeface="FlandersArtSans-Regular" panose="020B0604020202020204" charset="0"/>
              </a:rPr>
              <a:t>echter</a:t>
            </a:r>
            <a:r>
              <a:rPr lang="en-GB">
                <a:latin typeface="FlandersArtSans-Regular" panose="020B0604020202020204" charset="0"/>
              </a:rPr>
              <a:t> </a:t>
            </a:r>
            <a:r>
              <a:rPr lang="en-GB" err="1">
                <a:latin typeface="FlandersArtSans-Regular" panose="020B0604020202020204" charset="0"/>
              </a:rPr>
              <a:t>niet</a:t>
            </a:r>
            <a:r>
              <a:rPr lang="en-GB">
                <a:latin typeface="FlandersArtSans-Regular" panose="020B0604020202020204" charset="0"/>
              </a:rPr>
              <a:t> om </a:t>
            </a:r>
            <a:r>
              <a:rPr lang="en-GB" err="1">
                <a:latin typeface="FlandersArtSans-Regular" panose="020B0604020202020204" charset="0"/>
              </a:rPr>
              <a:t>gebruikt</a:t>
            </a:r>
            <a:r>
              <a:rPr lang="en-GB">
                <a:latin typeface="FlandersArtSans-Regular" panose="020B0604020202020204" charset="0"/>
              </a:rPr>
              <a:t> </a:t>
            </a:r>
            <a:r>
              <a:rPr lang="en-GB" err="1">
                <a:latin typeface="FlandersArtSans-Regular" panose="020B0604020202020204" charset="0"/>
              </a:rPr>
              <a:t>te</a:t>
            </a:r>
            <a:r>
              <a:rPr lang="en-GB">
                <a:latin typeface="FlandersArtSans-Regular" panose="020B0604020202020204" charset="0"/>
              </a:rPr>
              <a:t> </a:t>
            </a:r>
            <a:r>
              <a:rPr lang="en-GB" err="1">
                <a:latin typeface="FlandersArtSans-Regular" panose="020B0604020202020204" charset="0"/>
              </a:rPr>
              <a:t>worden</a:t>
            </a:r>
            <a:r>
              <a:rPr lang="en-GB">
                <a:latin typeface="FlandersArtSans-Regular" panose="020B0604020202020204" charset="0"/>
              </a:rPr>
              <a:t> </a:t>
            </a:r>
            <a:r>
              <a:rPr lang="en-GB" err="1">
                <a:latin typeface="FlandersArtSans-Regular" panose="020B0604020202020204" charset="0"/>
              </a:rPr>
              <a:t>voor</a:t>
            </a:r>
            <a:r>
              <a:rPr lang="en-GB">
                <a:latin typeface="FlandersArtSans-Regular" panose="020B0604020202020204" charset="0"/>
              </a:rPr>
              <a:t> </a:t>
            </a:r>
            <a:r>
              <a:rPr lang="en-GB" err="1">
                <a:latin typeface="FlandersArtSans-Regular" panose="020B0604020202020204" charset="0"/>
              </a:rPr>
              <a:t>andere</a:t>
            </a:r>
            <a:r>
              <a:rPr lang="en-GB">
                <a:latin typeface="FlandersArtSans-Regular" panose="020B0604020202020204" charset="0"/>
              </a:rPr>
              <a:t> </a:t>
            </a:r>
            <a:r>
              <a:rPr lang="en-GB" err="1">
                <a:latin typeface="FlandersArtSans-Regular" panose="020B0604020202020204" charset="0"/>
              </a:rPr>
              <a:t>soorten</a:t>
            </a:r>
            <a:r>
              <a:rPr lang="en-GB">
                <a:latin typeface="FlandersArtSans-Regular" panose="020B0604020202020204" charset="0"/>
              </a:rPr>
              <a:t> </a:t>
            </a:r>
            <a:r>
              <a:rPr lang="en-GB" err="1">
                <a:latin typeface="FlandersArtSans-Regular" panose="020B0604020202020204" charset="0"/>
              </a:rPr>
              <a:t>gebruikspercelen</a:t>
            </a:r>
            <a:r>
              <a:rPr lang="en-GB">
                <a:latin typeface="FlandersArtSans-Regular" panose="020B0604020202020204" charset="0"/>
              </a:rPr>
              <a:t> </a:t>
            </a:r>
            <a:r>
              <a:rPr lang="en-GB" err="1">
                <a:latin typeface="FlandersArtSans-Regular" panose="020B0604020202020204" charset="0"/>
              </a:rPr>
              <a:t>dan</a:t>
            </a:r>
            <a:r>
              <a:rPr lang="en-GB">
                <a:latin typeface="FlandersArtSans-Regular" panose="020B0604020202020204" charset="0"/>
              </a:rPr>
              <a:t> </a:t>
            </a:r>
            <a:r>
              <a:rPr lang="en-GB" err="1">
                <a:latin typeface="FlandersArtSans-Regular" panose="020B0604020202020204" charset="0"/>
              </a:rPr>
              <a:t>kadastrale</a:t>
            </a:r>
            <a:r>
              <a:rPr lang="en-GB">
                <a:latin typeface="FlandersArtSans-Regular" panose="020B0604020202020204" charset="0"/>
              </a:rPr>
              <a:t> </a:t>
            </a:r>
            <a:r>
              <a:rPr lang="en-GB" err="1">
                <a:latin typeface="FlandersArtSans-Regular" panose="020B0604020202020204" charset="0"/>
              </a:rPr>
              <a:t>percelen</a:t>
            </a:r>
            <a:endParaRPr lang="en-GB">
              <a:latin typeface="FlandersArtSans-Regular" panose="020B0604020202020204" charset="0"/>
            </a:endParaRPr>
          </a:p>
          <a:p>
            <a:endParaRPr lang="en-GB">
              <a:latin typeface="FlandersArtSans-Regular" panose="020B0604020202020204" charset="0"/>
            </a:endParaRPr>
          </a:p>
          <a:p>
            <a:r>
              <a:rPr lang="en-GB">
                <a:latin typeface="FlandersArtSans-Regular" panose="020B0604020202020204" charset="0"/>
              </a:rPr>
              <a:t>Van Dale:</a:t>
            </a:r>
          </a:p>
          <a:p>
            <a:pPr lvl="1"/>
            <a:r>
              <a:rPr lang="en-GB">
                <a:latin typeface="FlandersArtSans-Regular" panose="020B0604020202020204" charset="0"/>
              </a:rPr>
              <a:t>“</a:t>
            </a:r>
            <a:r>
              <a:rPr lang="en-GB" err="1">
                <a:latin typeface="FlandersArtSans-Regular" panose="020B0604020202020204" charset="0"/>
              </a:rPr>
              <a:t>Stuk</a:t>
            </a:r>
            <a:r>
              <a:rPr lang="en-GB">
                <a:latin typeface="FlandersArtSans-Regular" panose="020B0604020202020204" charset="0"/>
              </a:rPr>
              <a:t> </a:t>
            </a:r>
            <a:r>
              <a:rPr lang="en-GB" err="1">
                <a:latin typeface="FlandersArtSans-Regular" panose="020B0604020202020204" charset="0"/>
              </a:rPr>
              <a:t>grond</a:t>
            </a:r>
            <a:r>
              <a:rPr lang="en-GB">
                <a:latin typeface="FlandersArtSans-Regular" panose="020B0604020202020204" charset="0"/>
              </a:rPr>
              <a:t>, </a:t>
            </a:r>
            <a:r>
              <a:rPr lang="en-GB" err="1">
                <a:latin typeface="FlandersArtSans-Regular" panose="020B0604020202020204" charset="0"/>
              </a:rPr>
              <a:t>stuk</a:t>
            </a:r>
            <a:r>
              <a:rPr lang="en-GB">
                <a:latin typeface="FlandersArtSans-Regular" panose="020B0604020202020204" charset="0"/>
              </a:rPr>
              <a:t> </a:t>
            </a:r>
            <a:r>
              <a:rPr lang="en-GB" err="1">
                <a:latin typeface="FlandersArtSans-Regular" panose="020B0604020202020204" charset="0"/>
              </a:rPr>
              <a:t>onroerend</a:t>
            </a:r>
            <a:r>
              <a:rPr lang="en-GB">
                <a:latin typeface="FlandersArtSans-Regular" panose="020B0604020202020204" charset="0"/>
              </a:rPr>
              <a:t> </a:t>
            </a:r>
            <a:r>
              <a:rPr lang="en-GB" err="1">
                <a:latin typeface="FlandersArtSans-Regular" panose="020B0604020202020204" charset="0"/>
              </a:rPr>
              <a:t>goed</a:t>
            </a:r>
            <a:r>
              <a:rPr lang="en-GB">
                <a:latin typeface="FlandersArtSans-Regular" panose="020B0604020202020204" charset="0"/>
              </a:rPr>
              <a:t>”</a:t>
            </a:r>
          </a:p>
          <a:p>
            <a:pPr lvl="1"/>
            <a:endParaRPr lang="en-GB">
              <a:latin typeface="FlandersArtSans-Regular" panose="020B0604020202020204" charset="0"/>
            </a:endParaRPr>
          </a:p>
          <a:p>
            <a:endParaRPr lang="nl-NL">
              <a:latin typeface="FlandersArtSans-Regular" panose="020B0604020202020204" charset="0"/>
            </a:endParaRP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fld id="{C9C406F6-A053-43CA-AEC8-FA3EEE83A3FB}" type="slidenum">
              <a:rPr lang="nl-BE" smtClean="0"/>
              <a:pPr/>
              <a:t>22</a:t>
            </a:fld>
            <a:endParaRPr lang="nl-BE"/>
          </a:p>
        </p:txBody>
      </p:sp>
      <p:grpSp>
        <p:nvGrpSpPr>
          <p:cNvPr id="8" name="Group 7"/>
          <p:cNvGrpSpPr/>
          <p:nvPr/>
        </p:nvGrpSpPr>
        <p:grpSpPr>
          <a:xfrm>
            <a:off x="7864254" y="365129"/>
            <a:ext cx="1564255" cy="1564255"/>
            <a:chOff x="6227064" y="4359396"/>
            <a:chExt cx="2266188" cy="2266188"/>
          </a:xfrm>
        </p:grpSpPr>
        <p:sp>
          <p:nvSpPr>
            <p:cNvPr id="7" name="Oval 6"/>
            <p:cNvSpPr/>
            <p:nvPr/>
          </p:nvSpPr>
          <p:spPr>
            <a:xfrm>
              <a:off x="6227064" y="4359396"/>
              <a:ext cx="2266188" cy="2266188"/>
            </a:xfrm>
            <a:prstGeom prst="ellipse">
              <a:avLst/>
            </a:prstGeom>
            <a:solidFill>
              <a:srgbClr val="1D4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8118" y="4410450"/>
              <a:ext cx="2164080" cy="2164080"/>
            </a:xfrm>
            <a:prstGeom prst="rect">
              <a:avLst/>
            </a:prstGeom>
          </p:spPr>
        </p:pic>
      </p:grpSp>
    </p:spTree>
    <p:extLst>
      <p:ext uri="{BB962C8B-B14F-4D97-AF65-F5344CB8AC3E}">
        <p14:creationId xmlns:p14="http://schemas.microsoft.com/office/powerpoint/2010/main" val="21744898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a:t>Definities uit andere modellen: Perceel</a:t>
            </a:r>
            <a:endParaRPr lang="nl-BE" noProof="0"/>
          </a:p>
        </p:txBody>
      </p:sp>
      <p:sp>
        <p:nvSpPr>
          <p:cNvPr id="5" name="Content Placeholder 4"/>
          <p:cNvSpPr>
            <a:spLocks noGrp="1"/>
          </p:cNvSpPr>
          <p:nvPr>
            <p:ph sz="quarter" idx="10"/>
          </p:nvPr>
        </p:nvSpPr>
        <p:spPr>
          <a:xfrm>
            <a:off x="662524" y="1083732"/>
            <a:ext cx="8562439" cy="5390809"/>
          </a:xfrm>
        </p:spPr>
        <p:txBody>
          <a:bodyPr>
            <a:normAutofit lnSpcReduction="10000"/>
          </a:bodyPr>
          <a:lstStyle/>
          <a:p>
            <a:r>
              <a:rPr lang="nl-NL">
                <a:latin typeface="FlandersArtSans-Regular" panose="020B0604020202020204" charset="0"/>
              </a:rPr>
              <a:t>Land Administration Domain Model</a:t>
            </a:r>
          </a:p>
          <a:p>
            <a:r>
              <a:rPr lang="nl-NL">
                <a:latin typeface="FlandersArtSans-Regular" panose="020B0604020202020204" charset="0"/>
              </a:rPr>
              <a:t>Standaard gecreëerd o.l.v. International Federation of Surveyors (FIG)</a:t>
            </a:r>
          </a:p>
          <a:p>
            <a:r>
              <a:rPr lang="nl-NL">
                <a:latin typeface="FlandersArtSans-Regular" panose="020B0604020202020204" charset="0"/>
              </a:rPr>
              <a:t>ISO-norm sinds 2012, met een tweede editie gepland in 2019.</a:t>
            </a:r>
          </a:p>
          <a:p>
            <a:endParaRPr lang="nl-NL">
              <a:latin typeface="FlandersArtSans-Regular" panose="020B0604020202020204" charset="0"/>
            </a:endParaRPr>
          </a:p>
          <a:p>
            <a:r>
              <a:rPr lang="nl-NL">
                <a:latin typeface="FlandersArtSans-Regular" panose="020B0604020202020204" charset="0"/>
              </a:rPr>
              <a:t>Hanteren term ‘Spatial Unit’ (Ruimtelijke eenheid) in plaats van ‘Perceel’</a:t>
            </a:r>
            <a:br>
              <a:rPr lang="nl-NL">
                <a:latin typeface="FlandersArtSans-Regular" panose="020B0604020202020204" charset="0"/>
              </a:rPr>
            </a:br>
            <a:r>
              <a:rPr lang="nl-NL">
                <a:latin typeface="FlandersArtSans-Regular" panose="020B0604020202020204" charset="0"/>
              </a:rPr>
              <a:t/>
            </a:r>
            <a:br>
              <a:rPr lang="nl-NL">
                <a:latin typeface="FlandersArtSans-Regular" panose="020B0604020202020204" charset="0"/>
              </a:rPr>
            </a:br>
            <a:r>
              <a:rPr lang="nl-NL">
                <a:latin typeface="FlandersArtSans-Regular" panose="020B0604020202020204" charset="0"/>
              </a:rPr>
              <a:t>“</a:t>
            </a:r>
            <a:r>
              <a:rPr lang="nl-NL" i="1">
                <a:latin typeface="FlandersArtSans-Regular" panose="020B0604020202020204" charset="0"/>
              </a:rPr>
              <a:t>één gebied (of meerdere gebieden) van land en/of water, of één enkel volume (of meerdere volumes) ruimte”</a:t>
            </a:r>
          </a:p>
          <a:p>
            <a:endParaRPr lang="nl-NL" i="1">
              <a:latin typeface="FlandersArtSans-Regular" panose="020B0604020202020204" charset="0"/>
            </a:endParaRPr>
          </a:p>
          <a:p>
            <a:r>
              <a:rPr lang="nl-NL">
                <a:latin typeface="FlandersArtSans-Regular" panose="020B0604020202020204" charset="0"/>
              </a:rPr>
              <a:t>Voldoende flexibel voor andere gebruikspercelen</a:t>
            </a:r>
          </a:p>
          <a:p>
            <a:r>
              <a:rPr lang="nl-NL">
                <a:latin typeface="FlandersArtSans-Regular" panose="020B0604020202020204" charset="0"/>
              </a:rPr>
              <a:t>Compatibel met INSPIRE Cadastral Parcel</a:t>
            </a:r>
            <a:endParaRPr lang="en-GB">
              <a:latin typeface="FlandersArtSans-Regular" panose="020B0604020202020204" charset="0"/>
            </a:endParaRPr>
          </a:p>
          <a:p>
            <a:pPr lvl="1"/>
            <a:endParaRPr lang="en-GB">
              <a:latin typeface="FlandersArtSans-Regular" panose="020B0604020202020204" charset="0"/>
            </a:endParaRPr>
          </a:p>
          <a:p>
            <a:endParaRPr lang="nl-NL">
              <a:latin typeface="FlandersArtSans-Regular" panose="020B0604020202020204" charset="0"/>
            </a:endParaRP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fld id="{C9C406F6-A053-43CA-AEC8-FA3EEE83A3FB}" type="slidenum">
              <a:rPr lang="nl-BE" smtClean="0"/>
              <a:pPr/>
              <a:t>23</a:t>
            </a:fld>
            <a:endParaRPr lang="nl-BE"/>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6266" y="365129"/>
            <a:ext cx="1152244" cy="1344285"/>
          </a:xfrm>
          <a:prstGeom prst="rect">
            <a:avLst/>
          </a:prstGeom>
        </p:spPr>
      </p:pic>
    </p:spTree>
    <p:extLst>
      <p:ext uri="{BB962C8B-B14F-4D97-AF65-F5344CB8AC3E}">
        <p14:creationId xmlns:p14="http://schemas.microsoft.com/office/powerpoint/2010/main" val="1794254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8"/>
            <a:ext cx="8765987" cy="1325563"/>
          </a:xfrm>
        </p:spPr>
        <p:txBody>
          <a:bodyPr/>
          <a:lstStyle/>
          <a:p>
            <a:r>
              <a:rPr lang="nl-BE" noProof="0"/>
              <a:t>Perceel – Ruimtelijke eenheid</a:t>
            </a:r>
          </a:p>
        </p:txBody>
      </p:sp>
      <p:sp>
        <p:nvSpPr>
          <p:cNvPr id="5" name="Content Placeholder 4"/>
          <p:cNvSpPr>
            <a:spLocks noGrp="1"/>
          </p:cNvSpPr>
          <p:nvPr>
            <p:ph sz="quarter" idx="10"/>
          </p:nvPr>
        </p:nvSpPr>
        <p:spPr>
          <a:xfrm>
            <a:off x="662524" y="1083732"/>
            <a:ext cx="8562439" cy="5390809"/>
          </a:xfrm>
        </p:spPr>
        <p:txBody>
          <a:bodyPr>
            <a:normAutofit/>
          </a:bodyPr>
          <a:lstStyle/>
          <a:p>
            <a:endParaRPr lang="nl-NL" b="1">
              <a:latin typeface="FlandersArtSans-Regular" panose="020B0604020202020204" charset="0"/>
            </a:endParaRP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24</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cxnSp>
        <p:nvCxnSpPr>
          <p:cNvPr id="28" name="Straight Arrow Connector 27"/>
          <p:cNvCxnSpPr>
            <a:endCxn id="8" idx="3"/>
          </p:cNvCxnSpPr>
          <p:nvPr/>
        </p:nvCxnSpPr>
        <p:spPr>
          <a:xfrm flipH="1">
            <a:off x="3115118" y="4746628"/>
            <a:ext cx="91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286493" y="1513926"/>
            <a:ext cx="7314500" cy="5137380"/>
            <a:chOff x="1286493" y="1513926"/>
            <a:chExt cx="7314500" cy="5137380"/>
          </a:xfrm>
        </p:grpSpPr>
        <p:grpSp>
          <p:nvGrpSpPr>
            <p:cNvPr id="6" name="Group 5"/>
            <p:cNvGrpSpPr/>
            <p:nvPr/>
          </p:nvGrpSpPr>
          <p:grpSpPr>
            <a:xfrm>
              <a:off x="1286493" y="1513926"/>
              <a:ext cx="7314500" cy="5137380"/>
              <a:chOff x="1295749" y="1421457"/>
              <a:chExt cx="7314500" cy="5137380"/>
            </a:xfrm>
          </p:grpSpPr>
          <p:grpSp>
            <p:nvGrpSpPr>
              <p:cNvPr id="7" name="Group 6"/>
              <p:cNvGrpSpPr/>
              <p:nvPr/>
            </p:nvGrpSpPr>
            <p:grpSpPr>
              <a:xfrm>
                <a:off x="2210062" y="1421457"/>
                <a:ext cx="6400187" cy="5137380"/>
                <a:chOff x="2210062" y="1421457"/>
                <a:chExt cx="6400187" cy="5137380"/>
              </a:xfrm>
            </p:grpSpPr>
            <p:grpSp>
              <p:nvGrpSpPr>
                <p:cNvPr id="13" name="Group 12"/>
                <p:cNvGrpSpPr/>
                <p:nvPr/>
              </p:nvGrpSpPr>
              <p:grpSpPr>
                <a:xfrm>
                  <a:off x="2210062" y="4254851"/>
                  <a:ext cx="5485875" cy="2303986"/>
                  <a:chOff x="2210062" y="4254851"/>
                  <a:chExt cx="5485875" cy="2303986"/>
                </a:xfrm>
              </p:grpSpPr>
              <p:sp>
                <p:nvSpPr>
                  <p:cNvPr id="23" name="Google Shape;212;p23"/>
                  <p:cNvSpPr/>
                  <p:nvPr/>
                </p:nvSpPr>
                <p:spPr>
                  <a:xfrm>
                    <a:off x="4038687" y="4254851"/>
                    <a:ext cx="1828625" cy="798616"/>
                  </a:xfrm>
                  <a:prstGeom prst="rect">
                    <a:avLst/>
                  </a:prstGeom>
                  <a:solidFill>
                    <a:schemeClr val="lt2"/>
                  </a:solidFill>
                  <a:ln w="12700" cap="flat" cmpd="sng">
                    <a:solidFill>
                      <a:srgbClr val="FF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Ruimtelijke 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24" name="Google Shape;212;p23"/>
                  <p:cNvSpPr/>
                  <p:nvPr/>
                </p:nvSpPr>
                <p:spPr>
                  <a:xfrm>
                    <a:off x="586731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Vervuilingsperceel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25" name="Straight Arrow Connector 24"/>
                  <p:cNvCxnSpPr>
                    <a:stCxn id="23" idx="2"/>
                    <a:endCxn id="24" idx="0"/>
                  </p:cNvCxnSpPr>
                  <p:nvPr/>
                </p:nvCxnSpPr>
                <p:spPr>
                  <a:xfrm>
                    <a:off x="4953000"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3"/>
                  <p:cNvSpPr/>
                  <p:nvPr/>
                </p:nvSpPr>
                <p:spPr>
                  <a:xfrm>
                    <a:off x="221006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Bedrijventerrein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27" name="Straight Arrow Connector 26"/>
                  <p:cNvCxnSpPr>
                    <a:stCxn id="23" idx="2"/>
                    <a:endCxn id="26" idx="0"/>
                  </p:cNvCxnSpPr>
                  <p:nvPr/>
                </p:nvCxnSpPr>
                <p:spPr>
                  <a:xfrm flipH="1">
                    <a:off x="3124375"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Google Shape;212;p23"/>
                <p:cNvSpPr/>
                <p:nvPr/>
              </p:nvSpPr>
              <p:spPr>
                <a:xfrm>
                  <a:off x="4038686"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planperceel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5" name="Straight Arrow Connector 14"/>
                <p:cNvCxnSpPr>
                  <a:stCxn id="23" idx="0"/>
                  <a:endCxn id="14" idx="2"/>
                </p:cNvCxnSpPr>
                <p:nvPr/>
              </p:nvCxnSpPr>
              <p:spPr>
                <a:xfrm flipH="1" flipV="1">
                  <a:off x="4952999" y="3636770"/>
                  <a:ext cx="1" cy="618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2;p23"/>
                <p:cNvSpPr/>
                <p:nvPr/>
              </p:nvSpPr>
              <p:spPr>
                <a:xfrm>
                  <a:off x="4038685"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patrimoniumperceel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7" name="Straight Connector 16"/>
                <p:cNvCxnSpPr>
                  <a:stCxn id="16" idx="2"/>
                  <a:endCxn id="14" idx="0"/>
                </p:cNvCxnSpPr>
                <p:nvPr/>
              </p:nvCxnSpPr>
              <p:spPr>
                <a:xfrm>
                  <a:off x="4952998" y="2220073"/>
                  <a:ext cx="1"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212;p23"/>
                <p:cNvSpPr/>
                <p:nvPr/>
              </p:nvSpPr>
              <p:spPr>
                <a:xfrm>
                  <a:off x="6781624"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Agent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9" name="Straight Connector 18"/>
                <p:cNvCxnSpPr>
                  <a:stCxn id="16" idx="3"/>
                  <a:endCxn id="18" idx="1"/>
                </p:cNvCxnSpPr>
                <p:nvPr/>
              </p:nvCxnSpPr>
              <p:spPr>
                <a:xfrm>
                  <a:off x="5867310" y="1820765"/>
                  <a:ext cx="914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12;p23"/>
                <p:cNvSpPr/>
                <p:nvPr/>
              </p:nvSpPr>
              <p:spPr>
                <a:xfrm>
                  <a:off x="6781622"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Gebied – Openbaar Domein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22" name="Straight Arrow Connector 21"/>
                <p:cNvCxnSpPr>
                  <a:stCxn id="23" idx="3"/>
                  <a:endCxn id="21" idx="1"/>
                </p:cNvCxnSpPr>
                <p:nvPr/>
              </p:nvCxnSpPr>
              <p:spPr>
                <a:xfrm>
                  <a:off x="5867312" y="4654159"/>
                  <a:ext cx="91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Google Shape;212;p23"/>
              <p:cNvSpPr/>
              <p:nvPr/>
            </p:nvSpPr>
            <p:spPr>
              <a:xfrm>
                <a:off x="1295749"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Landbouwperceel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9" name="Google Shape;212;p23"/>
              <p:cNvSpPr/>
              <p:nvPr/>
            </p:nvSpPr>
            <p:spPr>
              <a:xfrm>
                <a:off x="1295749"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0" name="Google Shape;212;p23"/>
              <p:cNvSpPr/>
              <p:nvPr/>
            </p:nvSpPr>
            <p:spPr>
              <a:xfrm>
                <a:off x="1295749"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1" name="Straight Connector 10"/>
              <p:cNvCxnSpPr>
                <a:stCxn id="10" idx="2"/>
                <a:endCxn id="9" idx="0"/>
              </p:cNvCxnSpPr>
              <p:nvPr/>
            </p:nvCxnSpPr>
            <p:spPr>
              <a:xfrm>
                <a:off x="2210062" y="2220073"/>
                <a:ext cx="0"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p:cNvCxnSpPr>
              <p:nvPr/>
            </p:nvCxnSpPr>
            <p:spPr>
              <a:xfrm>
                <a:off x="2210062" y="3636770"/>
                <a:ext cx="1828622" cy="706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858054" y="4435993"/>
              <a:ext cx="213562" cy="163439"/>
              <a:chOff x="5858054" y="4435993"/>
              <a:chExt cx="213562" cy="163439"/>
            </a:xfrm>
          </p:grpSpPr>
          <p:cxnSp>
            <p:nvCxnSpPr>
              <p:cNvPr id="30" name="Straight Arrow Connector 29"/>
              <p:cNvCxnSpPr/>
              <p:nvPr/>
            </p:nvCxnSpPr>
            <p:spPr>
              <a:xfrm flipH="1">
                <a:off x="5858054" y="4599432"/>
                <a:ext cx="21356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58054" y="4435993"/>
                <a:ext cx="21356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071616" y="4435993"/>
                <a:ext cx="0" cy="1634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565129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Land Administration Domain Model</a:t>
            </a:r>
          </a:p>
        </p:txBody>
      </p:sp>
      <p:sp>
        <p:nvSpPr>
          <p:cNvPr id="5" name="Content Placeholder 4"/>
          <p:cNvSpPr>
            <a:spLocks noGrp="1"/>
          </p:cNvSpPr>
          <p:nvPr>
            <p:ph sz="quarter" idx="10"/>
          </p:nvPr>
        </p:nvSpPr>
        <p:spPr>
          <a:xfrm>
            <a:off x="662524" y="1083732"/>
            <a:ext cx="8562439" cy="5390809"/>
          </a:xfrm>
        </p:spPr>
        <p:txBody>
          <a:bodyPr>
            <a:normAutofit/>
          </a:bodyPr>
          <a:lstStyle/>
          <a:p>
            <a:r>
              <a:rPr lang="nl-NL" dirty="0">
                <a:latin typeface="FlandersArtSans-Regular" panose="020B0604020202020204" charset="0"/>
              </a:rPr>
              <a:t>LADM onderscheidt eveneens de entiteit “Bron” met 2 verschillende subklassen</a:t>
            </a:r>
          </a:p>
          <a:p>
            <a:pPr lvl="1"/>
            <a:r>
              <a:rPr lang="nl-NL" sz="1800" dirty="0">
                <a:latin typeface="FlandersArtSans-Regular" panose="020B0604020202020204" charset="0"/>
              </a:rPr>
              <a:t>“</a:t>
            </a:r>
            <a:r>
              <a:rPr lang="en-GB" sz="1800" dirty="0">
                <a:latin typeface="FlandersArtSans-Regular" panose="020B0604020202020204" charset="0"/>
              </a:rPr>
              <a:t>document providing legal and/or administrative facts on which the land administration (LA) object [right (4.1.20), restriction (4.1.19), responsibility (4.1.18), basic administrative unit (4.1.2), party (4.1.13), or spatial unit (4.1.23)] is based”</a:t>
            </a:r>
            <a:endParaRPr lang="nl-NL" sz="1800" dirty="0">
              <a:latin typeface="FlandersArtSans-Regular" panose="020B0604020202020204" charset="0"/>
            </a:endParaRPr>
          </a:p>
          <a:p>
            <a:pPr lvl="1"/>
            <a:r>
              <a:rPr lang="nl-NL" dirty="0">
                <a:latin typeface="FlandersArtSans-Regular" panose="020B0604020202020204" charset="0"/>
              </a:rPr>
              <a:t>Ruimtelijke bron &amp; Administratieve bron</a:t>
            </a:r>
          </a:p>
          <a:p>
            <a:pPr marL="16329" indent="0">
              <a:buNone/>
            </a:pPr>
            <a:endParaRPr lang="nl-BE" dirty="0"/>
          </a:p>
          <a:p>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25</a:t>
            </a:fld>
            <a:endParaRPr lang="nl-BE"/>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514" y="3703320"/>
            <a:ext cx="4724923" cy="2855517"/>
          </a:xfrm>
          <a:prstGeom prst="rect">
            <a:avLst/>
          </a:prstGeom>
        </p:spPr>
      </p:pic>
    </p:spTree>
    <p:extLst>
      <p:ext uri="{BB962C8B-B14F-4D97-AF65-F5344CB8AC3E}">
        <p14:creationId xmlns:p14="http://schemas.microsoft.com/office/powerpoint/2010/main" val="1581106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Land Administration Domain Model</a:t>
            </a:r>
          </a:p>
        </p:txBody>
      </p:sp>
      <p:sp>
        <p:nvSpPr>
          <p:cNvPr id="5" name="Content Placeholder 4"/>
          <p:cNvSpPr>
            <a:spLocks noGrp="1"/>
          </p:cNvSpPr>
          <p:nvPr>
            <p:ph sz="quarter" idx="10"/>
          </p:nvPr>
        </p:nvSpPr>
        <p:spPr>
          <a:xfrm>
            <a:off x="662524" y="1083732"/>
            <a:ext cx="8562439" cy="5390809"/>
          </a:xfrm>
        </p:spPr>
        <p:txBody>
          <a:bodyPr>
            <a:normAutofit/>
          </a:bodyPr>
          <a:lstStyle/>
          <a:p>
            <a:r>
              <a:rPr lang="nl-NL">
                <a:latin typeface="FlandersArtSans-Regular" panose="020B0604020202020204" charset="0"/>
              </a:rPr>
              <a:t>Administratieve Bron</a:t>
            </a:r>
          </a:p>
          <a:p>
            <a:pPr lvl="1"/>
            <a:r>
              <a:rPr lang="nl-NL">
                <a:latin typeface="FlandersArtSans-Regular" panose="020B0604020202020204" charset="0"/>
              </a:rPr>
              <a:t>“</a:t>
            </a:r>
            <a:r>
              <a:rPr lang="en-GB">
                <a:latin typeface="FlandersArtSans-Regular" panose="020B0604020202020204" charset="0"/>
              </a:rPr>
              <a:t>source (4.1.21) with the administrative description (where applicable) of the parties (4.1.13) involved, the rights (4.1.20), restrictions (4.1.19) and responsibilities (4.1.18) created and the basic administrative units (4.1.2) affected”</a:t>
            </a:r>
            <a:endParaRPr lang="nl-NL">
              <a:latin typeface="FlandersArtSans-Regular" panose="020B0604020202020204" charset="0"/>
            </a:endParaRPr>
          </a:p>
          <a:p>
            <a:pPr marL="16329" indent="0">
              <a:buNone/>
            </a:pPr>
            <a:endParaRPr lang="nl-BE"/>
          </a:p>
          <a:p>
            <a:pPr marL="359229"/>
            <a:r>
              <a:rPr lang="nl-BE">
                <a:latin typeface="FlandersArtSans-Regular" panose="020B0604020202020204" charset="0"/>
              </a:rPr>
              <a:t>Ruimtelijke Bron</a:t>
            </a:r>
          </a:p>
          <a:p>
            <a:pPr marL="800100" lvl="1"/>
            <a:r>
              <a:rPr lang="nl-BE">
                <a:latin typeface="FlandersArtSans-Regular" panose="020B0604020202020204" charset="0"/>
              </a:rPr>
              <a:t>“</a:t>
            </a:r>
            <a:r>
              <a:rPr lang="en-GB">
                <a:latin typeface="FlandersArtSans-Regular" panose="020B0604020202020204" charset="0"/>
              </a:rPr>
              <a:t>source (4.1.21) with the spatial representation of one (part of) or more spatial units (4.1.23)”</a:t>
            </a:r>
            <a:endParaRPr lang="nl-BE">
              <a:latin typeface="FlandersArtSans-Regular" panose="020B0604020202020204" charset="0"/>
            </a:endParaRPr>
          </a:p>
          <a:p>
            <a:endParaRPr lang="nl-BE"/>
          </a:p>
        </p:txBody>
      </p:sp>
      <p:sp>
        <p:nvSpPr>
          <p:cNvPr id="4" name="Slide Number Placeholder 3"/>
          <p:cNvSpPr>
            <a:spLocks noGrp="1"/>
          </p:cNvSpPr>
          <p:nvPr>
            <p:ph type="sldNum" sz="quarter" idx="4"/>
          </p:nvPr>
        </p:nvSpPr>
        <p:spPr/>
        <p:txBody>
          <a:bodyPr/>
          <a:lstStyle/>
          <a:p>
            <a:fld id="{C9C406F6-A053-43CA-AEC8-FA3EEE83A3FB}" type="slidenum">
              <a:rPr lang="nl-BE" smtClean="0"/>
              <a:pPr/>
              <a:t>26</a:t>
            </a:fld>
            <a:endParaRPr lang="nl-BE"/>
          </a:p>
        </p:txBody>
      </p:sp>
    </p:spTree>
    <p:extLst>
      <p:ext uri="{BB962C8B-B14F-4D97-AF65-F5344CB8AC3E}">
        <p14:creationId xmlns:p14="http://schemas.microsoft.com/office/powerpoint/2010/main" val="2507144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8"/>
            <a:ext cx="8765987" cy="1325563"/>
          </a:xfrm>
        </p:spPr>
        <p:txBody>
          <a:bodyPr/>
          <a:lstStyle/>
          <a:p>
            <a:r>
              <a:rPr lang="nl-BE" noProof="0"/>
              <a:t>Perceel – Bron</a:t>
            </a:r>
          </a:p>
        </p:txBody>
      </p:sp>
      <p:sp>
        <p:nvSpPr>
          <p:cNvPr id="5" name="Content Placeholder 4"/>
          <p:cNvSpPr>
            <a:spLocks noGrp="1"/>
          </p:cNvSpPr>
          <p:nvPr>
            <p:ph sz="quarter" idx="10"/>
          </p:nvPr>
        </p:nvSpPr>
        <p:spPr>
          <a:xfrm>
            <a:off x="662524" y="1083732"/>
            <a:ext cx="8562439" cy="5390809"/>
          </a:xfrm>
        </p:spPr>
        <p:txBody>
          <a:bodyPr>
            <a:normAutofit/>
          </a:bodyPr>
          <a:lstStyle/>
          <a:p>
            <a:endParaRPr lang="nl-NL" b="1">
              <a:latin typeface="FlandersArtSans-Regular" panose="020B0604020202020204" charset="0"/>
            </a:endParaRP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27</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cxnSp>
        <p:nvCxnSpPr>
          <p:cNvPr id="28" name="Straight Arrow Connector 27"/>
          <p:cNvCxnSpPr>
            <a:endCxn id="8" idx="3"/>
          </p:cNvCxnSpPr>
          <p:nvPr/>
        </p:nvCxnSpPr>
        <p:spPr>
          <a:xfrm flipH="1">
            <a:off x="3115118" y="4746628"/>
            <a:ext cx="91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286493" y="1513926"/>
            <a:ext cx="7314500" cy="5137380"/>
            <a:chOff x="1286493" y="1513926"/>
            <a:chExt cx="7314500" cy="5137380"/>
          </a:xfrm>
        </p:grpSpPr>
        <p:grpSp>
          <p:nvGrpSpPr>
            <p:cNvPr id="6" name="Group 5"/>
            <p:cNvGrpSpPr/>
            <p:nvPr/>
          </p:nvGrpSpPr>
          <p:grpSpPr>
            <a:xfrm>
              <a:off x="1286493" y="1513926"/>
              <a:ext cx="7314500" cy="5137380"/>
              <a:chOff x="1295749" y="1421457"/>
              <a:chExt cx="7314500" cy="5137380"/>
            </a:xfrm>
          </p:grpSpPr>
          <p:grpSp>
            <p:nvGrpSpPr>
              <p:cNvPr id="7" name="Group 6"/>
              <p:cNvGrpSpPr/>
              <p:nvPr/>
            </p:nvGrpSpPr>
            <p:grpSpPr>
              <a:xfrm>
                <a:off x="2210062" y="1421457"/>
                <a:ext cx="6400187" cy="5137380"/>
                <a:chOff x="2210062" y="1421457"/>
                <a:chExt cx="6400187" cy="5137380"/>
              </a:xfrm>
            </p:grpSpPr>
            <p:grpSp>
              <p:nvGrpSpPr>
                <p:cNvPr id="13" name="Group 12"/>
                <p:cNvGrpSpPr/>
                <p:nvPr/>
              </p:nvGrpSpPr>
              <p:grpSpPr>
                <a:xfrm>
                  <a:off x="2210062" y="4254851"/>
                  <a:ext cx="5485875" cy="2303986"/>
                  <a:chOff x="2210062" y="4254851"/>
                  <a:chExt cx="5485875" cy="2303986"/>
                </a:xfrm>
              </p:grpSpPr>
              <p:sp>
                <p:nvSpPr>
                  <p:cNvPr id="23" name="Google Shape;212;p23"/>
                  <p:cNvSpPr/>
                  <p:nvPr/>
                </p:nvSpPr>
                <p:spPr>
                  <a:xfrm>
                    <a:off x="4038687" y="425485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Ruimtelijke 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24" name="Google Shape;212;p23"/>
                  <p:cNvSpPr/>
                  <p:nvPr/>
                </p:nvSpPr>
                <p:spPr>
                  <a:xfrm>
                    <a:off x="586731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Vervuilingsperceel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25" name="Straight Arrow Connector 24"/>
                  <p:cNvCxnSpPr>
                    <a:stCxn id="23" idx="2"/>
                    <a:endCxn id="24" idx="0"/>
                  </p:cNvCxnSpPr>
                  <p:nvPr/>
                </p:nvCxnSpPr>
                <p:spPr>
                  <a:xfrm>
                    <a:off x="4953000"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3"/>
                  <p:cNvSpPr/>
                  <p:nvPr/>
                </p:nvSpPr>
                <p:spPr>
                  <a:xfrm>
                    <a:off x="221006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Bedrijventerrein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27" name="Straight Arrow Connector 26"/>
                  <p:cNvCxnSpPr>
                    <a:stCxn id="23" idx="2"/>
                    <a:endCxn id="26" idx="0"/>
                  </p:cNvCxnSpPr>
                  <p:nvPr/>
                </p:nvCxnSpPr>
                <p:spPr>
                  <a:xfrm flipH="1">
                    <a:off x="3124375"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Google Shape;212;p23"/>
                <p:cNvSpPr/>
                <p:nvPr/>
              </p:nvSpPr>
              <p:spPr>
                <a:xfrm>
                  <a:off x="4038686"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planperceel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5" name="Straight Arrow Connector 14"/>
                <p:cNvCxnSpPr>
                  <a:stCxn id="23" idx="0"/>
                  <a:endCxn id="14" idx="2"/>
                </p:cNvCxnSpPr>
                <p:nvPr/>
              </p:nvCxnSpPr>
              <p:spPr>
                <a:xfrm flipH="1" flipV="1">
                  <a:off x="4952999" y="3636770"/>
                  <a:ext cx="1" cy="618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2;p23"/>
                <p:cNvSpPr/>
                <p:nvPr/>
              </p:nvSpPr>
              <p:spPr>
                <a:xfrm>
                  <a:off x="4038685"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patrimoniumperceel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7" name="Straight Connector 16"/>
                <p:cNvCxnSpPr>
                  <a:stCxn id="16" idx="2"/>
                  <a:endCxn id="14" idx="0"/>
                </p:cNvCxnSpPr>
                <p:nvPr/>
              </p:nvCxnSpPr>
              <p:spPr>
                <a:xfrm>
                  <a:off x="4952998" y="2220073"/>
                  <a:ext cx="1"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212;p23"/>
                <p:cNvSpPr/>
                <p:nvPr/>
              </p:nvSpPr>
              <p:spPr>
                <a:xfrm>
                  <a:off x="6781624"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Agent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9" name="Straight Connector 18"/>
                <p:cNvCxnSpPr>
                  <a:stCxn id="16" idx="3"/>
                  <a:endCxn id="18" idx="1"/>
                </p:cNvCxnSpPr>
                <p:nvPr/>
              </p:nvCxnSpPr>
              <p:spPr>
                <a:xfrm>
                  <a:off x="5867310" y="1820765"/>
                  <a:ext cx="914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12;p23"/>
                <p:cNvSpPr/>
                <p:nvPr/>
              </p:nvSpPr>
              <p:spPr>
                <a:xfrm>
                  <a:off x="6781622"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Gebied – Openbaar Domein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22" name="Straight Arrow Connector 21"/>
                <p:cNvCxnSpPr>
                  <a:stCxn id="23" idx="3"/>
                  <a:endCxn id="21" idx="1"/>
                </p:cNvCxnSpPr>
                <p:nvPr/>
              </p:nvCxnSpPr>
              <p:spPr>
                <a:xfrm>
                  <a:off x="5867312" y="4654159"/>
                  <a:ext cx="91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Google Shape;212;p23"/>
              <p:cNvSpPr/>
              <p:nvPr/>
            </p:nvSpPr>
            <p:spPr>
              <a:xfrm>
                <a:off x="1295749"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Landbouwperceel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9" name="Google Shape;212;p23"/>
              <p:cNvSpPr/>
              <p:nvPr/>
            </p:nvSpPr>
            <p:spPr>
              <a:xfrm>
                <a:off x="1295749"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0" name="Google Shape;212;p23"/>
              <p:cNvSpPr/>
              <p:nvPr/>
            </p:nvSpPr>
            <p:spPr>
              <a:xfrm>
                <a:off x="1295749"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1" name="Straight Connector 10"/>
              <p:cNvCxnSpPr>
                <a:stCxn id="10" idx="2"/>
                <a:endCxn id="9" idx="0"/>
              </p:cNvCxnSpPr>
              <p:nvPr/>
            </p:nvCxnSpPr>
            <p:spPr>
              <a:xfrm>
                <a:off x="2210062" y="2220073"/>
                <a:ext cx="0"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p:cNvCxnSpPr>
              <p:nvPr/>
            </p:nvCxnSpPr>
            <p:spPr>
              <a:xfrm>
                <a:off x="2210062" y="3636770"/>
                <a:ext cx="1828622" cy="706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Google Shape;212;p23"/>
            <p:cNvSpPr/>
            <p:nvPr/>
          </p:nvSpPr>
          <p:spPr>
            <a:xfrm>
              <a:off x="6772363" y="2930623"/>
              <a:ext cx="1828625" cy="798616"/>
            </a:xfrm>
            <a:prstGeom prst="rect">
              <a:avLst/>
            </a:prstGeom>
            <a:solidFill>
              <a:schemeClr val="lt2"/>
            </a:solidFill>
            <a:ln w="12700" cap="flat" cmpd="sng">
              <a:solidFill>
                <a:srgbClr val="FF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err="1" smtClean="0">
                  <a:ln>
                    <a:noFill/>
                  </a:ln>
                  <a:solidFill>
                    <a:srgbClr val="373636"/>
                  </a:solidFill>
                  <a:effectLst/>
                  <a:uLnTx/>
                  <a:uFillTx/>
                  <a:latin typeface="Georgia"/>
                  <a:ea typeface="Georgia"/>
                  <a:cs typeface="Georgia"/>
                  <a:sym typeface="Georgia"/>
                </a:rPr>
                <a:t>Databron</a:t>
              </a:r>
              <a:endParaRPr kumimoji="0" sz="1000" b="1" i="0" u="none" strike="noStrike" kern="1200" cap="none" spc="0" normalizeH="0" baseline="0" noProof="0" dirty="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dirty="0">
                  <a:ln>
                    <a:noFill/>
                  </a:ln>
                  <a:solidFill>
                    <a:srgbClr val="373636"/>
                  </a:solidFill>
                  <a:effectLst/>
                  <a:uLnTx/>
                  <a:uFillTx/>
                  <a:latin typeface="Georgia"/>
                  <a:ea typeface="Georgia"/>
                  <a:cs typeface="Georgia"/>
                  <a:sym typeface="Georgia"/>
                </a:rPr>
                <a:t>x:		...</a:t>
              </a:r>
            </a:p>
          </p:txBody>
        </p:sp>
        <p:cxnSp>
          <p:nvCxnSpPr>
            <p:cNvPr id="30" name="Straight Connector 29"/>
            <p:cNvCxnSpPr/>
            <p:nvPr/>
          </p:nvCxnSpPr>
          <p:spPr>
            <a:xfrm flipH="1">
              <a:off x="5567710" y="3725469"/>
              <a:ext cx="2075569" cy="6218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858054" y="4435993"/>
            <a:ext cx="213562" cy="163439"/>
            <a:chOff x="5858054" y="4435993"/>
            <a:chExt cx="213562" cy="163439"/>
          </a:xfrm>
        </p:grpSpPr>
        <p:cxnSp>
          <p:nvCxnSpPr>
            <p:cNvPr id="33" name="Straight Arrow Connector 32"/>
            <p:cNvCxnSpPr/>
            <p:nvPr/>
          </p:nvCxnSpPr>
          <p:spPr>
            <a:xfrm flipH="1">
              <a:off x="5858054" y="4599432"/>
              <a:ext cx="2135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858054" y="4435993"/>
              <a:ext cx="213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071616" y="4435993"/>
              <a:ext cx="0" cy="163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8011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Gebruikspercelen – the LADM approach</a:t>
            </a:r>
          </a:p>
        </p:txBody>
      </p:sp>
      <p:sp>
        <p:nvSpPr>
          <p:cNvPr id="5" name="Content Placeholder 4"/>
          <p:cNvSpPr>
            <a:spLocks noGrp="1"/>
          </p:cNvSpPr>
          <p:nvPr>
            <p:ph sz="quarter" idx="10"/>
          </p:nvPr>
        </p:nvSpPr>
        <p:spPr>
          <a:xfrm>
            <a:off x="662524" y="1083732"/>
            <a:ext cx="8562439" cy="5390809"/>
          </a:xfrm>
        </p:spPr>
        <p:txBody>
          <a:bodyPr>
            <a:normAutofit/>
          </a:bodyPr>
          <a:lstStyle/>
          <a:p>
            <a:r>
              <a:rPr lang="en-GB" err="1">
                <a:latin typeface="FlandersArtSans-Regular" panose="020B0604020202020204" charset="0"/>
              </a:rPr>
              <a:t>Risico</a:t>
            </a:r>
            <a:r>
              <a:rPr lang="en-GB">
                <a:latin typeface="FlandersArtSans-Regular" panose="020B0604020202020204" charset="0"/>
              </a:rPr>
              <a:t> om </a:t>
            </a:r>
            <a:r>
              <a:rPr lang="en-GB" err="1">
                <a:latin typeface="FlandersArtSans-Regular" panose="020B0604020202020204" charset="0"/>
              </a:rPr>
              <a:t>te</a:t>
            </a:r>
            <a:r>
              <a:rPr lang="en-GB">
                <a:latin typeface="FlandersArtSans-Regular" panose="020B0604020202020204" charset="0"/>
              </a:rPr>
              <a:t> </a:t>
            </a:r>
            <a:r>
              <a:rPr lang="en-GB" err="1">
                <a:latin typeface="FlandersArtSans-Regular" panose="020B0604020202020204" charset="0"/>
              </a:rPr>
              <a:t>diep</a:t>
            </a:r>
            <a:r>
              <a:rPr lang="en-GB">
                <a:latin typeface="FlandersArtSans-Regular" panose="020B0604020202020204" charset="0"/>
              </a:rPr>
              <a:t> in de details </a:t>
            </a:r>
            <a:r>
              <a:rPr lang="en-GB" err="1">
                <a:latin typeface="FlandersArtSans-Regular" panose="020B0604020202020204" charset="0"/>
              </a:rPr>
              <a:t>te</a:t>
            </a:r>
            <a:r>
              <a:rPr lang="en-GB">
                <a:latin typeface="FlandersArtSans-Regular" panose="020B0604020202020204" charset="0"/>
              </a:rPr>
              <a:t> </a:t>
            </a:r>
            <a:r>
              <a:rPr lang="en-GB" err="1">
                <a:latin typeface="FlandersArtSans-Regular" panose="020B0604020202020204" charset="0"/>
              </a:rPr>
              <a:t>duiken</a:t>
            </a:r>
            <a:r>
              <a:rPr lang="en-GB">
                <a:latin typeface="FlandersArtSans-Regular" panose="020B0604020202020204" charset="0"/>
              </a:rPr>
              <a:t> </a:t>
            </a:r>
            <a:r>
              <a:rPr lang="en-GB" err="1">
                <a:latin typeface="FlandersArtSans-Regular" panose="020B0604020202020204" charset="0"/>
              </a:rPr>
              <a:t>bij</a:t>
            </a:r>
            <a:r>
              <a:rPr lang="en-GB">
                <a:latin typeface="FlandersArtSans-Regular" panose="020B0604020202020204" charset="0"/>
              </a:rPr>
              <a:t> </a:t>
            </a:r>
            <a:r>
              <a:rPr lang="en-GB" err="1">
                <a:latin typeface="FlandersArtSans-Regular" panose="020B0604020202020204" charset="0"/>
              </a:rPr>
              <a:t>specificatie</a:t>
            </a:r>
            <a:r>
              <a:rPr lang="en-GB">
                <a:latin typeface="FlandersArtSans-Regular" panose="020B0604020202020204" charset="0"/>
              </a:rPr>
              <a:t> </a:t>
            </a:r>
            <a:r>
              <a:rPr lang="en-GB" err="1">
                <a:latin typeface="FlandersArtSans-Regular" panose="020B0604020202020204" charset="0"/>
              </a:rPr>
              <a:t>naar</a:t>
            </a:r>
            <a:r>
              <a:rPr lang="en-GB">
                <a:latin typeface="FlandersArtSans-Regular" panose="020B0604020202020204" charset="0"/>
              </a:rPr>
              <a:t> de </a:t>
            </a:r>
            <a:r>
              <a:rPr lang="en-GB" err="1">
                <a:latin typeface="FlandersArtSans-Regular" panose="020B0604020202020204" charset="0"/>
              </a:rPr>
              <a:t>verschillende</a:t>
            </a:r>
            <a:r>
              <a:rPr lang="en-GB">
                <a:latin typeface="FlandersArtSans-Regular" panose="020B0604020202020204" charset="0"/>
              </a:rPr>
              <a:t> </a:t>
            </a:r>
            <a:r>
              <a:rPr lang="en-GB" err="1">
                <a:latin typeface="FlandersArtSans-Regular" panose="020B0604020202020204" charset="0"/>
              </a:rPr>
              <a:t>gebruikspercelen</a:t>
            </a:r>
            <a:r>
              <a:rPr lang="en-GB">
                <a:latin typeface="FlandersArtSans-Regular" panose="020B0604020202020204" charset="0"/>
              </a:rPr>
              <a:t> (</a:t>
            </a:r>
            <a:r>
              <a:rPr lang="en-GB" err="1">
                <a:latin typeface="FlandersArtSans-Regular" panose="020B0604020202020204" charset="0"/>
              </a:rPr>
              <a:t>Openbaar</a:t>
            </a:r>
            <a:r>
              <a:rPr lang="en-GB">
                <a:latin typeface="FlandersArtSans-Regular" panose="020B0604020202020204" charset="0"/>
              </a:rPr>
              <a:t> </a:t>
            </a:r>
            <a:r>
              <a:rPr lang="en-GB" err="1">
                <a:latin typeface="FlandersArtSans-Regular" panose="020B0604020202020204" charset="0"/>
              </a:rPr>
              <a:t>Domein</a:t>
            </a:r>
            <a:r>
              <a:rPr lang="en-GB">
                <a:latin typeface="FlandersArtSans-Regular" panose="020B0604020202020204" charset="0"/>
              </a:rPr>
              <a:t>, Landbouwperceel, </a:t>
            </a:r>
            <a:r>
              <a:rPr lang="en-GB" err="1">
                <a:latin typeface="FlandersArtSans-Regular" panose="020B0604020202020204" charset="0"/>
              </a:rPr>
              <a:t>Bedrijventerreinen</a:t>
            </a:r>
            <a:r>
              <a:rPr lang="en-GB">
                <a:latin typeface="FlandersArtSans-Regular" panose="020B0604020202020204" charset="0"/>
              </a:rPr>
              <a:t>, </a:t>
            </a:r>
            <a:r>
              <a:rPr lang="en-GB" err="1">
                <a:latin typeface="FlandersArtSans-Regular" panose="020B0604020202020204" charset="0"/>
              </a:rPr>
              <a:t>vervuilingspercelen</a:t>
            </a:r>
            <a:r>
              <a:rPr lang="en-GB">
                <a:latin typeface="FlandersArtSans-Regular" panose="020B0604020202020204" charset="0"/>
              </a:rPr>
              <a:t>, …)</a:t>
            </a:r>
          </a:p>
          <a:p>
            <a:r>
              <a:rPr lang="en-GB" err="1">
                <a:latin typeface="FlandersArtSans-Regular" panose="020B0604020202020204" charset="0"/>
              </a:rPr>
              <a:t>Ook</a:t>
            </a:r>
            <a:r>
              <a:rPr lang="en-GB">
                <a:latin typeface="FlandersArtSans-Regular" panose="020B0604020202020204" charset="0"/>
              </a:rPr>
              <a:t> </a:t>
            </a:r>
            <a:r>
              <a:rPr lang="en-GB" err="1">
                <a:latin typeface="FlandersArtSans-Regular" panose="020B0604020202020204" charset="0"/>
              </a:rPr>
              <a:t>binnen</a:t>
            </a:r>
            <a:r>
              <a:rPr lang="en-GB">
                <a:latin typeface="FlandersArtSans-Regular" panose="020B0604020202020204" charset="0"/>
              </a:rPr>
              <a:t> LADM </a:t>
            </a:r>
            <a:r>
              <a:rPr lang="en-GB" err="1">
                <a:latin typeface="FlandersArtSans-Regular" panose="020B0604020202020204" charset="0"/>
              </a:rPr>
              <a:t>valt</a:t>
            </a:r>
            <a:r>
              <a:rPr lang="en-GB">
                <a:latin typeface="FlandersArtSans-Regular" panose="020B0604020202020204" charset="0"/>
              </a:rPr>
              <a:t> </a:t>
            </a:r>
            <a:r>
              <a:rPr lang="en-GB" err="1">
                <a:latin typeface="FlandersArtSans-Regular" panose="020B0604020202020204" charset="0"/>
              </a:rPr>
              <a:t>dit</a:t>
            </a:r>
            <a:r>
              <a:rPr lang="en-GB">
                <a:latin typeface="FlandersArtSans-Regular" panose="020B0604020202020204" charset="0"/>
              </a:rPr>
              <a:t> </a:t>
            </a:r>
            <a:r>
              <a:rPr lang="en-GB" err="1">
                <a:latin typeface="FlandersArtSans-Regular" panose="020B0604020202020204" charset="0"/>
              </a:rPr>
              <a:t>buiten</a:t>
            </a:r>
            <a:r>
              <a:rPr lang="en-GB">
                <a:latin typeface="FlandersArtSans-Regular" panose="020B0604020202020204" charset="0"/>
              </a:rPr>
              <a:t> de scope van het domain model </a:t>
            </a:r>
            <a:r>
              <a:rPr lang="en-GB" err="1">
                <a:latin typeface="FlandersArtSans-Regular" panose="020B0604020202020204" charset="0"/>
              </a:rPr>
              <a:t>en</a:t>
            </a:r>
            <a:r>
              <a:rPr lang="en-GB">
                <a:latin typeface="FlandersArtSans-Regular" panose="020B0604020202020204" charset="0"/>
              </a:rPr>
              <a:t> </a:t>
            </a:r>
            <a:r>
              <a:rPr lang="en-GB" err="1">
                <a:latin typeface="FlandersArtSans-Regular" panose="020B0604020202020204" charset="0"/>
              </a:rPr>
              <a:t>werkt</a:t>
            </a:r>
            <a:r>
              <a:rPr lang="en-GB">
                <a:latin typeface="FlandersArtSans-Regular" panose="020B0604020202020204" charset="0"/>
              </a:rPr>
              <a:t> men met </a:t>
            </a:r>
            <a:r>
              <a:rPr lang="en-GB" err="1">
                <a:latin typeface="FlandersArtSans-Regular" panose="020B0604020202020204" charset="0"/>
              </a:rPr>
              <a:t>externe</a:t>
            </a:r>
            <a:r>
              <a:rPr lang="en-GB">
                <a:latin typeface="FlandersArtSans-Regular" panose="020B0604020202020204" charset="0"/>
              </a:rPr>
              <a:t> </a:t>
            </a:r>
            <a:r>
              <a:rPr lang="en-GB" err="1">
                <a:latin typeface="FlandersArtSans-Regular" panose="020B0604020202020204" charset="0"/>
              </a:rPr>
              <a:t>klassen</a:t>
            </a:r>
            <a:r>
              <a:rPr lang="en-GB">
                <a:latin typeface="FlandersArtSans-Regular" panose="020B0604020202020204" charset="0"/>
              </a:rPr>
              <a:t> (Annex K, LADM)</a:t>
            </a:r>
            <a:endParaRPr lang="nl-BE">
              <a:latin typeface="FlandersArtSans-Regular" panose="020B0604020202020204" charset="0"/>
            </a:endParaRPr>
          </a:p>
        </p:txBody>
      </p:sp>
      <p:sp>
        <p:nvSpPr>
          <p:cNvPr id="4" name="Slide Number Placeholder 3"/>
          <p:cNvSpPr>
            <a:spLocks noGrp="1"/>
          </p:cNvSpPr>
          <p:nvPr>
            <p:ph type="sldNum" sz="quarter" idx="4"/>
          </p:nvPr>
        </p:nvSpPr>
        <p:spPr/>
        <p:txBody>
          <a:bodyPr/>
          <a:lstStyle/>
          <a:p>
            <a:fld id="{C9C406F6-A053-43CA-AEC8-FA3EEE83A3FB}" type="slidenum">
              <a:rPr lang="nl-BE" smtClean="0"/>
              <a:pPr/>
              <a:t>28</a:t>
            </a:fld>
            <a:endParaRPr lang="nl-BE"/>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164" y="3011948"/>
            <a:ext cx="1532346" cy="34625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498" y="3159378"/>
            <a:ext cx="5677692" cy="3315163"/>
          </a:xfrm>
          <a:prstGeom prst="rect">
            <a:avLst/>
          </a:prstGeom>
        </p:spPr>
      </p:pic>
    </p:spTree>
    <p:extLst>
      <p:ext uri="{BB962C8B-B14F-4D97-AF65-F5344CB8AC3E}">
        <p14:creationId xmlns:p14="http://schemas.microsoft.com/office/powerpoint/2010/main" val="5093093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8"/>
            <a:ext cx="8765987" cy="1325563"/>
          </a:xfrm>
        </p:spPr>
        <p:txBody>
          <a:bodyPr/>
          <a:lstStyle/>
          <a:p>
            <a:r>
              <a:rPr lang="nl-BE" noProof="0"/>
              <a:t>Perceel – Bron</a:t>
            </a:r>
          </a:p>
        </p:txBody>
      </p:sp>
      <p:sp>
        <p:nvSpPr>
          <p:cNvPr id="5" name="Content Placeholder 4"/>
          <p:cNvSpPr>
            <a:spLocks noGrp="1"/>
          </p:cNvSpPr>
          <p:nvPr>
            <p:ph sz="quarter" idx="10"/>
          </p:nvPr>
        </p:nvSpPr>
        <p:spPr>
          <a:xfrm>
            <a:off x="662524" y="1083732"/>
            <a:ext cx="8562439" cy="5390809"/>
          </a:xfrm>
        </p:spPr>
        <p:txBody>
          <a:bodyPr>
            <a:normAutofit/>
          </a:bodyPr>
          <a:lstStyle/>
          <a:p>
            <a:endParaRPr lang="nl-NL" b="1">
              <a:latin typeface="FlandersArtSans-Regular" panose="020B0604020202020204" charset="0"/>
            </a:endParaRP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29</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grpSp>
        <p:nvGrpSpPr>
          <p:cNvPr id="6" name="Group 5"/>
          <p:cNvGrpSpPr/>
          <p:nvPr/>
        </p:nvGrpSpPr>
        <p:grpSpPr>
          <a:xfrm>
            <a:off x="1286493" y="1513926"/>
            <a:ext cx="7314500" cy="5137380"/>
            <a:chOff x="1295749" y="1421457"/>
            <a:chExt cx="7314500" cy="5137380"/>
          </a:xfrm>
        </p:grpSpPr>
        <p:grpSp>
          <p:nvGrpSpPr>
            <p:cNvPr id="7" name="Group 6"/>
            <p:cNvGrpSpPr/>
            <p:nvPr/>
          </p:nvGrpSpPr>
          <p:grpSpPr>
            <a:xfrm>
              <a:off x="2210062" y="1421457"/>
              <a:ext cx="6400187" cy="5137380"/>
              <a:chOff x="2210062" y="1421457"/>
              <a:chExt cx="6400187" cy="5137380"/>
            </a:xfrm>
          </p:grpSpPr>
          <p:grpSp>
            <p:nvGrpSpPr>
              <p:cNvPr id="13" name="Group 12"/>
              <p:cNvGrpSpPr/>
              <p:nvPr/>
            </p:nvGrpSpPr>
            <p:grpSpPr>
              <a:xfrm>
                <a:off x="2210062" y="4254851"/>
                <a:ext cx="5485875" cy="2303986"/>
                <a:chOff x="2210062" y="4254851"/>
                <a:chExt cx="5485875" cy="2303986"/>
              </a:xfrm>
            </p:grpSpPr>
            <p:sp>
              <p:nvSpPr>
                <p:cNvPr id="23" name="Google Shape;212;p23"/>
                <p:cNvSpPr/>
                <p:nvPr/>
              </p:nvSpPr>
              <p:spPr>
                <a:xfrm>
                  <a:off x="4038687" y="425485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Ruimtelijke 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24" name="Google Shape;212;p23"/>
                <p:cNvSpPr/>
                <p:nvPr/>
              </p:nvSpPr>
              <p:spPr>
                <a:xfrm>
                  <a:off x="586731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Vervuilingsperceel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25" name="Straight Arrow Connector 24"/>
                <p:cNvCxnSpPr>
                  <a:stCxn id="23" idx="2"/>
                  <a:endCxn id="24" idx="0"/>
                </p:cNvCxnSpPr>
                <p:nvPr/>
              </p:nvCxnSpPr>
              <p:spPr>
                <a:xfrm>
                  <a:off x="4953000"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3"/>
                <p:cNvSpPr/>
                <p:nvPr/>
              </p:nvSpPr>
              <p:spPr>
                <a:xfrm>
                  <a:off x="221006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Bedrijventerrein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27" name="Straight Arrow Connector 26"/>
                <p:cNvCxnSpPr>
                  <a:stCxn id="23" idx="2"/>
                  <a:endCxn id="26" idx="0"/>
                </p:cNvCxnSpPr>
                <p:nvPr/>
              </p:nvCxnSpPr>
              <p:spPr>
                <a:xfrm flipH="1">
                  <a:off x="3124375"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Google Shape;212;p23"/>
              <p:cNvSpPr/>
              <p:nvPr/>
            </p:nvSpPr>
            <p:spPr>
              <a:xfrm>
                <a:off x="4038686"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planperceel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5" name="Straight Arrow Connector 14"/>
              <p:cNvCxnSpPr>
                <a:stCxn id="23" idx="0"/>
                <a:endCxn id="14" idx="2"/>
              </p:cNvCxnSpPr>
              <p:nvPr/>
            </p:nvCxnSpPr>
            <p:spPr>
              <a:xfrm flipH="1" flipV="1">
                <a:off x="4952999" y="3636770"/>
                <a:ext cx="1" cy="618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2;p23"/>
              <p:cNvSpPr/>
              <p:nvPr/>
            </p:nvSpPr>
            <p:spPr>
              <a:xfrm>
                <a:off x="4038685"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patrimoniumperceel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7" name="Straight Connector 16"/>
              <p:cNvCxnSpPr>
                <a:stCxn id="16" idx="2"/>
                <a:endCxn id="14" idx="0"/>
              </p:cNvCxnSpPr>
              <p:nvPr/>
            </p:nvCxnSpPr>
            <p:spPr>
              <a:xfrm>
                <a:off x="4952998" y="2220073"/>
                <a:ext cx="1"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212;p23"/>
              <p:cNvSpPr/>
              <p:nvPr/>
            </p:nvSpPr>
            <p:spPr>
              <a:xfrm>
                <a:off x="6781624"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Agent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9" name="Straight Connector 18"/>
              <p:cNvCxnSpPr>
                <a:stCxn id="16" idx="3"/>
                <a:endCxn id="18" idx="1"/>
              </p:cNvCxnSpPr>
              <p:nvPr/>
            </p:nvCxnSpPr>
            <p:spPr>
              <a:xfrm>
                <a:off x="5867310" y="1820765"/>
                <a:ext cx="914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12;p23"/>
              <p:cNvSpPr/>
              <p:nvPr/>
            </p:nvSpPr>
            <p:spPr>
              <a:xfrm>
                <a:off x="6781622"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Gebied – Openbaar Domein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22" name="Straight Arrow Connector 21"/>
              <p:cNvCxnSpPr>
                <a:stCxn id="23" idx="3"/>
                <a:endCxn id="21" idx="1"/>
              </p:cNvCxnSpPr>
              <p:nvPr/>
            </p:nvCxnSpPr>
            <p:spPr>
              <a:xfrm>
                <a:off x="5867312" y="4654159"/>
                <a:ext cx="91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Google Shape;212;p23"/>
            <p:cNvSpPr/>
            <p:nvPr/>
          </p:nvSpPr>
          <p:spPr>
            <a:xfrm>
              <a:off x="1295749"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Landbouwperceel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9" name="Google Shape;212;p23"/>
            <p:cNvSpPr/>
            <p:nvPr/>
          </p:nvSpPr>
          <p:spPr>
            <a:xfrm>
              <a:off x="1295749"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0" name="Google Shape;212;p23"/>
            <p:cNvSpPr/>
            <p:nvPr/>
          </p:nvSpPr>
          <p:spPr>
            <a:xfrm>
              <a:off x="1295749"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1" name="Straight Connector 10"/>
            <p:cNvCxnSpPr>
              <a:stCxn id="10" idx="2"/>
              <a:endCxn id="9" idx="0"/>
            </p:cNvCxnSpPr>
            <p:nvPr/>
          </p:nvCxnSpPr>
          <p:spPr>
            <a:xfrm>
              <a:off x="2210062" y="2220073"/>
              <a:ext cx="0"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p:cNvCxnSpPr>
            <p:nvPr/>
          </p:nvCxnSpPr>
          <p:spPr>
            <a:xfrm>
              <a:off x="2210062" y="3636770"/>
              <a:ext cx="1828622" cy="706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a:endCxn id="8" idx="3"/>
          </p:cNvCxnSpPr>
          <p:nvPr/>
        </p:nvCxnSpPr>
        <p:spPr>
          <a:xfrm flipH="1">
            <a:off x="3115118" y="4746628"/>
            <a:ext cx="91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Google Shape;212;p23"/>
          <p:cNvSpPr/>
          <p:nvPr/>
        </p:nvSpPr>
        <p:spPr>
          <a:xfrm>
            <a:off x="6772363" y="2930623"/>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Bron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30" name="Straight Connector 29"/>
          <p:cNvCxnSpPr/>
          <p:nvPr/>
        </p:nvCxnSpPr>
        <p:spPr>
          <a:xfrm flipH="1">
            <a:off x="5567710" y="3725469"/>
            <a:ext cx="2075569" cy="6218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858054" y="4435993"/>
            <a:ext cx="213562" cy="163439"/>
            <a:chOff x="5858054" y="4435993"/>
            <a:chExt cx="213562" cy="163439"/>
          </a:xfrm>
        </p:grpSpPr>
        <p:cxnSp>
          <p:nvCxnSpPr>
            <p:cNvPr id="32" name="Straight Arrow Connector 31"/>
            <p:cNvCxnSpPr/>
            <p:nvPr/>
          </p:nvCxnSpPr>
          <p:spPr>
            <a:xfrm flipH="1">
              <a:off x="5858054" y="4599432"/>
              <a:ext cx="2135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58054" y="4435993"/>
              <a:ext cx="213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071616" y="4435993"/>
              <a:ext cx="0" cy="163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911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903507" cy="634308"/>
          </a:xfrm>
        </p:spPr>
        <p:txBody>
          <a:bodyPr/>
          <a:lstStyle/>
          <a:p>
            <a:r>
              <a:rPr lang="nl-BE" noProof="0"/>
              <a:t>Bijkomende use case</a:t>
            </a:r>
          </a:p>
        </p:txBody>
      </p:sp>
      <p:sp>
        <p:nvSpPr>
          <p:cNvPr id="5" name="Content Placeholder 4"/>
          <p:cNvSpPr>
            <a:spLocks noGrp="1"/>
          </p:cNvSpPr>
          <p:nvPr>
            <p:ph sz="quarter" idx="10"/>
          </p:nvPr>
        </p:nvSpPr>
        <p:spPr>
          <a:xfrm>
            <a:off x="662524" y="1083732"/>
            <a:ext cx="8562439" cy="5390809"/>
          </a:xfrm>
        </p:spPr>
        <p:txBody>
          <a:bodyPr>
            <a:normAutofit/>
          </a:bodyPr>
          <a:lstStyle/>
          <a:p>
            <a:r>
              <a:rPr lang="en-GB" dirty="0" err="1" smtClean="0">
                <a:latin typeface="FlandersArtSans-Regular" panose="020B0604020202020204" charset="0"/>
              </a:rPr>
              <a:t>Akteperceel</a:t>
            </a:r>
            <a:r>
              <a:rPr lang="en-GB" dirty="0" smtClean="0">
                <a:latin typeface="FlandersArtSans-Regular" panose="020B0604020202020204" charset="0"/>
              </a:rPr>
              <a:t> </a:t>
            </a:r>
            <a:r>
              <a:rPr lang="en-GB" dirty="0">
                <a:latin typeface="FlandersArtSans-Regular" panose="020B0604020202020204" charset="0"/>
              </a:rPr>
              <a:t>(</a:t>
            </a:r>
            <a:r>
              <a:rPr lang="en-GB" dirty="0" smtClean="0">
                <a:latin typeface="FlandersArtSans-Regular" panose="020B0604020202020204" charset="0"/>
              </a:rPr>
              <a:t>10-15’) </a:t>
            </a:r>
            <a:r>
              <a:rPr lang="nl-NL" sz="1600" dirty="0">
                <a:latin typeface="FlandersArtSans-Regular" panose="020B0604020202020204" charset="0"/>
              </a:rPr>
              <a:t/>
            </a:r>
            <a:br>
              <a:rPr lang="nl-NL" sz="1600" dirty="0">
                <a:latin typeface="FlandersArtSans-Regular" panose="020B0604020202020204" charset="0"/>
              </a:rPr>
            </a:br>
            <a:endParaRPr lang="nl-BE" sz="1600" dirty="0">
              <a:latin typeface="FlandersArtSans-Regular" panose="020B0604020202020204" charset="0"/>
            </a:endParaRPr>
          </a:p>
          <a:p>
            <a:pPr marL="16329" indent="0">
              <a:buNone/>
            </a:pPr>
            <a:endParaRPr lang="nl-BE" dirty="0">
              <a:latin typeface="FlandersArtSans-Regular" panose="020B0604020202020204" charset="0"/>
            </a:endParaRPr>
          </a:p>
          <a:p>
            <a:endParaRPr lang="nl-BE" dirty="0">
              <a:latin typeface="FlandersArtSans-Regular" panose="020B0604020202020204" charset="0"/>
            </a:endParaRPr>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spTree>
    <p:extLst>
      <p:ext uri="{BB962C8B-B14F-4D97-AF65-F5344CB8AC3E}">
        <p14:creationId xmlns:p14="http://schemas.microsoft.com/office/powerpoint/2010/main" val="39126765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8"/>
            <a:ext cx="8765987" cy="1325563"/>
          </a:xfrm>
        </p:spPr>
        <p:txBody>
          <a:bodyPr/>
          <a:lstStyle/>
          <a:p>
            <a:r>
              <a:rPr lang="nl-BE" noProof="0"/>
              <a:t>Perceel – Landgebruik</a:t>
            </a:r>
          </a:p>
        </p:txBody>
      </p:sp>
      <p:sp>
        <p:nvSpPr>
          <p:cNvPr id="5" name="Content Placeholder 4"/>
          <p:cNvSpPr>
            <a:spLocks noGrp="1"/>
          </p:cNvSpPr>
          <p:nvPr>
            <p:ph sz="quarter" idx="10"/>
          </p:nvPr>
        </p:nvSpPr>
        <p:spPr>
          <a:xfrm>
            <a:off x="662524" y="1083732"/>
            <a:ext cx="8562439" cy="5390809"/>
          </a:xfrm>
        </p:spPr>
        <p:txBody>
          <a:bodyPr>
            <a:normAutofit/>
          </a:bodyPr>
          <a:lstStyle/>
          <a:p>
            <a:endParaRPr lang="nl-NL" b="1" dirty="0">
              <a:latin typeface="FlandersArtSans-Regular" panose="020B0604020202020204" charset="0"/>
            </a:endParaRPr>
          </a:p>
          <a:p>
            <a:pPr marL="16329" indent="0">
              <a:buNone/>
            </a:pPr>
            <a:endParaRPr lang="nl-BE" dirty="0"/>
          </a:p>
          <a:p>
            <a:endParaRPr lang="nl-BE" dirty="0"/>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30</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sp>
        <p:nvSpPr>
          <p:cNvPr id="29" name="Google Shape;212;p23"/>
          <p:cNvSpPr/>
          <p:nvPr/>
        </p:nvSpPr>
        <p:spPr>
          <a:xfrm>
            <a:off x="6772363" y="2930623"/>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Bron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30" name="Straight Connector 29"/>
          <p:cNvCxnSpPr/>
          <p:nvPr/>
        </p:nvCxnSpPr>
        <p:spPr>
          <a:xfrm flipH="1">
            <a:off x="5567710" y="3725469"/>
            <a:ext cx="2075569" cy="6218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286493" y="1513926"/>
            <a:ext cx="7314500" cy="3632010"/>
            <a:chOff x="1286493" y="1513926"/>
            <a:chExt cx="7314500" cy="3632010"/>
          </a:xfrm>
        </p:grpSpPr>
        <p:grpSp>
          <p:nvGrpSpPr>
            <p:cNvPr id="6" name="Group 5"/>
            <p:cNvGrpSpPr/>
            <p:nvPr/>
          </p:nvGrpSpPr>
          <p:grpSpPr>
            <a:xfrm>
              <a:off x="1286493" y="1513926"/>
              <a:ext cx="7314500" cy="3632010"/>
              <a:chOff x="1295749" y="1421457"/>
              <a:chExt cx="7314500" cy="3632010"/>
            </a:xfrm>
          </p:grpSpPr>
          <p:grpSp>
            <p:nvGrpSpPr>
              <p:cNvPr id="7" name="Group 6"/>
              <p:cNvGrpSpPr/>
              <p:nvPr/>
            </p:nvGrpSpPr>
            <p:grpSpPr>
              <a:xfrm>
                <a:off x="4038685" y="1421457"/>
                <a:ext cx="4571564" cy="3632010"/>
                <a:chOff x="4038685" y="1421457"/>
                <a:chExt cx="4571564" cy="3632010"/>
              </a:xfrm>
            </p:grpSpPr>
            <p:sp>
              <p:nvSpPr>
                <p:cNvPr id="23" name="Google Shape;212;p23"/>
                <p:cNvSpPr/>
                <p:nvPr/>
              </p:nvSpPr>
              <p:spPr>
                <a:xfrm>
                  <a:off x="4038687" y="425485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Ruimtelijke 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4" name="Google Shape;212;p23"/>
                <p:cNvSpPr/>
                <p:nvPr/>
              </p:nvSpPr>
              <p:spPr>
                <a:xfrm>
                  <a:off x="4038686"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planperceel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5" name="Straight Arrow Connector 14"/>
                <p:cNvCxnSpPr>
                  <a:stCxn id="23" idx="0"/>
                  <a:endCxn id="14" idx="2"/>
                </p:cNvCxnSpPr>
                <p:nvPr/>
              </p:nvCxnSpPr>
              <p:spPr>
                <a:xfrm flipH="1" flipV="1">
                  <a:off x="4952999" y="3636770"/>
                  <a:ext cx="1" cy="618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2;p23"/>
                <p:cNvSpPr/>
                <p:nvPr/>
              </p:nvSpPr>
              <p:spPr>
                <a:xfrm>
                  <a:off x="4038685"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patrimoniumperceel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7" name="Straight Connector 16"/>
                <p:cNvCxnSpPr>
                  <a:stCxn id="16" idx="2"/>
                  <a:endCxn id="14" idx="0"/>
                </p:cNvCxnSpPr>
                <p:nvPr/>
              </p:nvCxnSpPr>
              <p:spPr>
                <a:xfrm>
                  <a:off x="4952998" y="2220073"/>
                  <a:ext cx="1"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212;p23"/>
                <p:cNvSpPr/>
                <p:nvPr/>
              </p:nvSpPr>
              <p:spPr>
                <a:xfrm>
                  <a:off x="6781624"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Agent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9" name="Straight Connector 18"/>
                <p:cNvCxnSpPr>
                  <a:stCxn id="16" idx="3"/>
                  <a:endCxn id="18" idx="1"/>
                </p:cNvCxnSpPr>
                <p:nvPr/>
              </p:nvCxnSpPr>
              <p:spPr>
                <a:xfrm>
                  <a:off x="5867310" y="1820765"/>
                  <a:ext cx="914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12;p23"/>
                <p:cNvSpPr/>
                <p:nvPr/>
              </p:nvSpPr>
              <p:spPr>
                <a:xfrm>
                  <a:off x="6781622" y="4254851"/>
                  <a:ext cx="1828625" cy="798616"/>
                </a:xfrm>
                <a:prstGeom prst="rect">
                  <a:avLst/>
                </a:prstGeom>
                <a:solidFill>
                  <a:schemeClr val="lt2"/>
                </a:solidFill>
                <a:ln w="12700" cap="flat" cmpd="sng">
                  <a:solidFill>
                    <a:srgbClr val="FF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smtClean="0">
                      <a:ln>
                        <a:noFill/>
                      </a:ln>
                      <a:solidFill>
                        <a:srgbClr val="373636"/>
                      </a:solidFill>
                      <a:effectLst/>
                      <a:uLnTx/>
                      <a:uFillTx/>
                      <a:latin typeface="Georgia"/>
                      <a:ea typeface="Georgia"/>
                      <a:cs typeface="Georgia"/>
                      <a:sym typeface="Georgia"/>
                    </a:rPr>
                    <a:t>Type/</a:t>
                  </a:r>
                  <a:r>
                    <a:rPr kumimoji="0" lang="en-GB" sz="1000" b="1" i="0" u="none" strike="noStrike" kern="1200" cap="none" spc="0" normalizeH="0" baseline="0" noProof="0" dirty="0" err="1" smtClean="0">
                      <a:ln>
                        <a:noFill/>
                      </a:ln>
                      <a:solidFill>
                        <a:srgbClr val="373636"/>
                      </a:solidFill>
                      <a:effectLst/>
                      <a:uLnTx/>
                      <a:uFillTx/>
                      <a:latin typeface="Georgia"/>
                      <a:ea typeface="Georgia"/>
                      <a:cs typeface="Georgia"/>
                      <a:sym typeface="Georgia"/>
                    </a:rPr>
                    <a:t>Categorie</a:t>
                  </a:r>
                  <a:endParaRPr kumimoji="0" sz="1000" b="1" i="0" u="none" strike="noStrike" kern="1200" cap="none" spc="0" normalizeH="0" baseline="0" noProof="0" dirty="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dirty="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dirty="0">
                      <a:ln>
                        <a:noFill/>
                      </a:ln>
                      <a:solidFill>
                        <a:srgbClr val="373636"/>
                      </a:solidFill>
                      <a:effectLst/>
                      <a:uLnTx/>
                      <a:uFillTx/>
                      <a:latin typeface="Georgia"/>
                      <a:ea typeface="Georgia"/>
                      <a:cs typeface="Georgia"/>
                      <a:sym typeface="Georgia"/>
                    </a:rPr>
                    <a:t>x:		...</a:t>
                  </a:r>
                </a:p>
              </p:txBody>
            </p:sp>
          </p:grpSp>
          <p:sp>
            <p:nvSpPr>
              <p:cNvPr id="9" name="Google Shape;212;p23"/>
              <p:cNvSpPr/>
              <p:nvPr/>
            </p:nvSpPr>
            <p:spPr>
              <a:xfrm>
                <a:off x="1295749"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0" name="Google Shape;212;p23"/>
              <p:cNvSpPr/>
              <p:nvPr/>
            </p:nvSpPr>
            <p:spPr>
              <a:xfrm>
                <a:off x="1295749"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1" name="Straight Connector 10"/>
              <p:cNvCxnSpPr>
                <a:stCxn id="10" idx="2"/>
                <a:endCxn id="9" idx="0"/>
              </p:cNvCxnSpPr>
              <p:nvPr/>
            </p:nvCxnSpPr>
            <p:spPr>
              <a:xfrm>
                <a:off x="2210062" y="2220073"/>
                <a:ext cx="0"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p:cNvCxnSpPr>
              <p:nvPr/>
            </p:nvCxnSpPr>
            <p:spPr>
              <a:xfrm>
                <a:off x="2210062" y="3636770"/>
                <a:ext cx="1828622" cy="706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a:stCxn id="21" idx="1"/>
              <a:endCxn id="23" idx="3"/>
            </p:cNvCxnSpPr>
            <p:nvPr/>
          </p:nvCxnSpPr>
          <p:spPr>
            <a:xfrm flipH="1">
              <a:off x="5858056" y="4746628"/>
              <a:ext cx="914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858054" y="4435993"/>
            <a:ext cx="213562" cy="163439"/>
            <a:chOff x="5858054" y="4435993"/>
            <a:chExt cx="213562" cy="163439"/>
          </a:xfrm>
        </p:grpSpPr>
        <p:cxnSp>
          <p:nvCxnSpPr>
            <p:cNvPr id="33" name="Straight Arrow Connector 32"/>
            <p:cNvCxnSpPr/>
            <p:nvPr/>
          </p:nvCxnSpPr>
          <p:spPr>
            <a:xfrm flipH="1">
              <a:off x="5858054" y="4599432"/>
              <a:ext cx="2135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858054" y="4435993"/>
              <a:ext cx="213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071616" y="4435993"/>
              <a:ext cx="0" cy="163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66892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Land Administration Domain Model</a:t>
            </a:r>
          </a:p>
        </p:txBody>
      </p:sp>
      <p:sp>
        <p:nvSpPr>
          <p:cNvPr id="5" name="Content Placeholder 4"/>
          <p:cNvSpPr>
            <a:spLocks noGrp="1"/>
          </p:cNvSpPr>
          <p:nvPr>
            <p:ph sz="quarter" idx="10"/>
          </p:nvPr>
        </p:nvSpPr>
        <p:spPr>
          <a:xfrm>
            <a:off x="662524" y="1083732"/>
            <a:ext cx="8562439" cy="5390809"/>
          </a:xfrm>
        </p:spPr>
        <p:txBody>
          <a:bodyPr>
            <a:normAutofit/>
          </a:bodyPr>
          <a:lstStyle/>
          <a:p>
            <a:r>
              <a:rPr lang="en-GB">
                <a:latin typeface="FlandersArtSans-Regular" panose="020B0604020202020204" charset="0"/>
              </a:rPr>
              <a:t>Feedback </a:t>
            </a:r>
            <a:r>
              <a:rPr lang="en-GB" err="1">
                <a:latin typeface="FlandersArtSans-Regular" panose="020B0604020202020204" charset="0"/>
              </a:rPr>
              <a:t>thematische</a:t>
            </a:r>
            <a:r>
              <a:rPr lang="en-GB">
                <a:latin typeface="FlandersArtSans-Regular" panose="020B0604020202020204" charset="0"/>
              </a:rPr>
              <a:t> </a:t>
            </a:r>
            <a:r>
              <a:rPr lang="en-GB" err="1">
                <a:latin typeface="FlandersArtSans-Regular" panose="020B0604020202020204" charset="0"/>
              </a:rPr>
              <a:t>werkgroep</a:t>
            </a:r>
            <a:r>
              <a:rPr lang="en-GB">
                <a:latin typeface="FlandersArtSans-Regular" panose="020B0604020202020204" charset="0"/>
              </a:rPr>
              <a:t> 1: </a:t>
            </a:r>
          </a:p>
          <a:p>
            <a:pPr lvl="1"/>
            <a:r>
              <a:rPr lang="en-GB" err="1">
                <a:latin typeface="FlandersArtSans-Regular" panose="020B0604020202020204" charset="0"/>
              </a:rPr>
              <a:t>Ontbrekende</a:t>
            </a:r>
            <a:r>
              <a:rPr lang="en-GB">
                <a:latin typeface="FlandersArtSans-Regular" panose="020B0604020202020204" charset="0"/>
              </a:rPr>
              <a:t> </a:t>
            </a:r>
            <a:r>
              <a:rPr lang="en-GB" err="1">
                <a:latin typeface="FlandersArtSans-Regular" panose="020B0604020202020204" charset="0"/>
              </a:rPr>
              <a:t>entiteit</a:t>
            </a:r>
            <a:r>
              <a:rPr lang="en-GB">
                <a:latin typeface="FlandersArtSans-Regular" panose="020B0604020202020204" charset="0"/>
              </a:rPr>
              <a:t> ‘</a:t>
            </a:r>
            <a:r>
              <a:rPr lang="en-GB" err="1">
                <a:latin typeface="FlandersArtSans-Regular" panose="020B0604020202020204" charset="0"/>
              </a:rPr>
              <a:t>Zakelijk</a:t>
            </a:r>
            <a:r>
              <a:rPr lang="en-GB">
                <a:latin typeface="FlandersArtSans-Regular" panose="020B0604020202020204" charset="0"/>
              </a:rPr>
              <a:t> </a:t>
            </a:r>
            <a:r>
              <a:rPr lang="en-GB" err="1">
                <a:latin typeface="FlandersArtSans-Regular" panose="020B0604020202020204" charset="0"/>
              </a:rPr>
              <a:t>recht</a:t>
            </a:r>
            <a:r>
              <a:rPr lang="en-GB">
                <a:latin typeface="FlandersArtSans-Regular" panose="020B0604020202020204" charset="0"/>
              </a:rPr>
              <a:t>’ </a:t>
            </a:r>
            <a:r>
              <a:rPr lang="en-GB" err="1">
                <a:latin typeface="FlandersArtSans-Regular" panose="020B0604020202020204" charset="0"/>
              </a:rPr>
              <a:t>dat</a:t>
            </a:r>
            <a:r>
              <a:rPr lang="en-GB">
                <a:latin typeface="FlandersArtSans-Regular" panose="020B0604020202020204" charset="0"/>
              </a:rPr>
              <a:t> </a:t>
            </a:r>
            <a:r>
              <a:rPr lang="en-GB" err="1">
                <a:latin typeface="FlandersArtSans-Regular" panose="020B0604020202020204" charset="0"/>
              </a:rPr>
              <a:t>afgeleid</a:t>
            </a:r>
            <a:r>
              <a:rPr lang="en-GB">
                <a:latin typeface="FlandersArtSans-Regular" panose="020B0604020202020204" charset="0"/>
              </a:rPr>
              <a:t> </a:t>
            </a:r>
            <a:r>
              <a:rPr lang="en-GB" err="1">
                <a:latin typeface="FlandersArtSans-Regular" panose="020B0604020202020204" charset="0"/>
              </a:rPr>
              <a:t>wordt</a:t>
            </a:r>
            <a:r>
              <a:rPr lang="en-GB">
                <a:latin typeface="FlandersArtSans-Regular" panose="020B0604020202020204" charset="0"/>
              </a:rPr>
              <a:t> van het </a:t>
            </a:r>
            <a:r>
              <a:rPr lang="en-GB" err="1">
                <a:latin typeface="FlandersArtSans-Regular" panose="020B0604020202020204" charset="0"/>
              </a:rPr>
              <a:t>kadaster</a:t>
            </a:r>
            <a:endParaRPr lang="en-GB">
              <a:latin typeface="FlandersArtSans-Regular" panose="020B0604020202020204" charset="0"/>
            </a:endParaRPr>
          </a:p>
          <a:p>
            <a:pPr lvl="1"/>
            <a:r>
              <a:rPr lang="en-GB">
                <a:latin typeface="FlandersArtSans-Regular" panose="020B0604020202020204" charset="0"/>
              </a:rPr>
              <a:t>Wat met </a:t>
            </a:r>
            <a:r>
              <a:rPr lang="en-GB" err="1">
                <a:latin typeface="FlandersArtSans-Regular" panose="020B0604020202020204" charset="0"/>
              </a:rPr>
              <a:t>toegankelijkheid</a:t>
            </a:r>
            <a:r>
              <a:rPr lang="en-GB">
                <a:latin typeface="FlandersArtSans-Regular" panose="020B0604020202020204" charset="0"/>
              </a:rPr>
              <a:t>?</a:t>
            </a:r>
          </a:p>
          <a:p>
            <a:pPr lvl="1"/>
            <a:r>
              <a:rPr lang="en-GB">
                <a:latin typeface="FlandersArtSans-Regular" panose="020B0604020202020204" charset="0"/>
              </a:rPr>
              <a:t>Wat met </a:t>
            </a:r>
            <a:r>
              <a:rPr lang="en-GB" err="1">
                <a:latin typeface="FlandersArtSans-Regular" panose="020B0604020202020204" charset="0"/>
              </a:rPr>
              <a:t>bvb</a:t>
            </a:r>
            <a:r>
              <a:rPr lang="en-GB">
                <a:latin typeface="FlandersArtSans-Regular" panose="020B0604020202020204" charset="0"/>
              </a:rPr>
              <a:t>. </a:t>
            </a:r>
            <a:r>
              <a:rPr lang="en-GB" err="1">
                <a:latin typeface="FlandersArtSans-Regular" panose="020B0604020202020204" charset="0"/>
              </a:rPr>
              <a:t>rollen</a:t>
            </a:r>
            <a:r>
              <a:rPr lang="en-GB">
                <a:latin typeface="FlandersArtSans-Regular" panose="020B0604020202020204" charset="0"/>
              </a:rPr>
              <a:t> </a:t>
            </a:r>
            <a:r>
              <a:rPr lang="en-GB" err="1">
                <a:latin typeface="FlandersArtSans-Regular" panose="020B0604020202020204" charset="0"/>
              </a:rPr>
              <a:t>zoals</a:t>
            </a:r>
            <a:r>
              <a:rPr lang="en-GB">
                <a:latin typeface="FlandersArtSans-Regular" panose="020B0604020202020204" charset="0"/>
              </a:rPr>
              <a:t> ‘</a:t>
            </a:r>
            <a:r>
              <a:rPr lang="en-GB" err="1">
                <a:latin typeface="FlandersArtSans-Regular" panose="020B0604020202020204" charset="0"/>
              </a:rPr>
              <a:t>Beheerder</a:t>
            </a:r>
            <a:r>
              <a:rPr lang="en-GB">
                <a:latin typeface="FlandersArtSans-Regular" panose="020B0604020202020204" charset="0"/>
              </a:rPr>
              <a:t>’ (</a:t>
            </a:r>
            <a:r>
              <a:rPr lang="en-GB" err="1">
                <a:latin typeface="FlandersArtSans-Regular" panose="020B0604020202020204" charset="0"/>
              </a:rPr>
              <a:t>cfr</a:t>
            </a:r>
            <a:r>
              <a:rPr lang="en-GB">
                <a:latin typeface="FlandersArtSans-Regular" panose="020B0604020202020204" charset="0"/>
              </a:rPr>
              <a:t>. </a:t>
            </a:r>
            <a:r>
              <a:rPr lang="en-GB" err="1">
                <a:latin typeface="FlandersArtSans-Regular" panose="020B0604020202020204" charset="0"/>
              </a:rPr>
              <a:t>Openbaar</a:t>
            </a:r>
            <a:r>
              <a:rPr lang="en-GB">
                <a:latin typeface="FlandersArtSans-Regular" panose="020B0604020202020204" charset="0"/>
              </a:rPr>
              <a:t> </a:t>
            </a:r>
            <a:r>
              <a:rPr lang="en-GB" err="1">
                <a:latin typeface="FlandersArtSans-Regular" panose="020B0604020202020204" charset="0"/>
              </a:rPr>
              <a:t>Domein</a:t>
            </a:r>
            <a:r>
              <a:rPr lang="en-GB">
                <a:latin typeface="FlandersArtSans-Regular" panose="020B0604020202020204" charset="0"/>
              </a:rPr>
              <a:t>) </a:t>
            </a:r>
          </a:p>
          <a:p>
            <a:r>
              <a:rPr lang="en-GB" err="1">
                <a:latin typeface="FlandersArtSans-Regular" panose="020B0604020202020204" charset="0"/>
              </a:rPr>
              <a:t>Entiteit</a:t>
            </a:r>
            <a:r>
              <a:rPr lang="en-GB">
                <a:latin typeface="FlandersArtSans-Regular" panose="020B0604020202020204" charset="0"/>
              </a:rPr>
              <a:t> ‘RRR’ – Rights, Responsibilities &amp; Restrictions </a:t>
            </a:r>
            <a:r>
              <a:rPr lang="en-GB" err="1">
                <a:latin typeface="FlandersArtSans-Regular" panose="020B0604020202020204" charset="0"/>
              </a:rPr>
              <a:t>uit</a:t>
            </a:r>
            <a:r>
              <a:rPr lang="en-GB">
                <a:latin typeface="FlandersArtSans-Regular" panose="020B0604020202020204" charset="0"/>
              </a:rPr>
              <a:t> LADM</a:t>
            </a:r>
          </a:p>
          <a:p>
            <a:r>
              <a:rPr lang="en-GB" err="1">
                <a:latin typeface="FlandersArtSans-Regular" panose="020B0604020202020204" charset="0"/>
              </a:rPr>
              <a:t>Entiteit</a:t>
            </a:r>
            <a:r>
              <a:rPr lang="en-GB">
                <a:latin typeface="FlandersArtSans-Regular" panose="020B0604020202020204" charset="0"/>
              </a:rPr>
              <a:t> ‘</a:t>
            </a:r>
            <a:r>
              <a:rPr lang="en-GB" err="1">
                <a:latin typeface="FlandersArtSans-Regular" panose="020B0604020202020204" charset="0"/>
              </a:rPr>
              <a:t>Zakelijk</a:t>
            </a:r>
            <a:r>
              <a:rPr lang="en-GB">
                <a:latin typeface="FlandersArtSans-Regular" panose="020B0604020202020204" charset="0"/>
              </a:rPr>
              <a:t> </a:t>
            </a:r>
            <a:r>
              <a:rPr lang="en-GB" err="1">
                <a:latin typeface="FlandersArtSans-Regular" panose="020B0604020202020204" charset="0"/>
              </a:rPr>
              <a:t>Recht</a:t>
            </a:r>
            <a:r>
              <a:rPr lang="en-GB">
                <a:latin typeface="FlandersArtSans-Regular" panose="020B0604020202020204" charset="0"/>
              </a:rPr>
              <a:t>’</a:t>
            </a:r>
          </a:p>
          <a:p>
            <a:pPr lvl="1"/>
            <a:r>
              <a:rPr lang="en-GB">
                <a:latin typeface="FlandersArtSans-Regular" panose="020B0604020202020204" charset="0"/>
              </a:rPr>
              <a:t>Is </a:t>
            </a:r>
            <a:r>
              <a:rPr lang="en-GB" err="1">
                <a:latin typeface="FlandersArtSans-Regular" panose="020B0604020202020204" charset="0"/>
              </a:rPr>
              <a:t>dit</a:t>
            </a:r>
            <a:r>
              <a:rPr lang="en-GB">
                <a:latin typeface="FlandersArtSans-Regular" panose="020B0604020202020204" charset="0"/>
              </a:rPr>
              <a:t> </a:t>
            </a:r>
            <a:r>
              <a:rPr lang="en-GB" err="1">
                <a:latin typeface="FlandersArtSans-Regular" panose="020B0604020202020204" charset="0"/>
              </a:rPr>
              <a:t>gedefinieerd</a:t>
            </a:r>
            <a:r>
              <a:rPr lang="en-GB">
                <a:latin typeface="FlandersArtSans-Regular" panose="020B0604020202020204" charset="0"/>
              </a:rPr>
              <a:t> in </a:t>
            </a:r>
            <a:r>
              <a:rPr lang="en-GB" err="1">
                <a:latin typeface="FlandersArtSans-Regular" panose="020B0604020202020204" charset="0"/>
              </a:rPr>
              <a:t>documentatie</a:t>
            </a:r>
            <a:r>
              <a:rPr lang="en-GB">
                <a:latin typeface="FlandersArtSans-Regular" panose="020B0604020202020204" charset="0"/>
              </a:rPr>
              <a:t> van AAPD?</a:t>
            </a:r>
            <a:r>
              <a:rPr lang="en-GB"/>
              <a:t/>
            </a:r>
            <a:br>
              <a:rPr lang="en-GB"/>
            </a:br>
            <a:endParaRPr lang="nl-BE">
              <a:latin typeface="FlandersArtSans-Regular" panose="020B0604020202020204" charset="0"/>
            </a:endParaRPr>
          </a:p>
        </p:txBody>
      </p:sp>
      <p:sp>
        <p:nvSpPr>
          <p:cNvPr id="4" name="Slide Number Placeholder 3"/>
          <p:cNvSpPr>
            <a:spLocks noGrp="1"/>
          </p:cNvSpPr>
          <p:nvPr>
            <p:ph type="sldNum" sz="quarter" idx="4"/>
          </p:nvPr>
        </p:nvSpPr>
        <p:spPr/>
        <p:txBody>
          <a:bodyPr/>
          <a:lstStyle/>
          <a:p>
            <a:fld id="{C9C406F6-A053-43CA-AEC8-FA3EEE83A3FB}" type="slidenum">
              <a:rPr lang="nl-BE" smtClean="0"/>
              <a:pPr/>
              <a:t>31</a:t>
            </a:fld>
            <a:endParaRPr lang="nl-BE"/>
          </a:p>
        </p:txBody>
      </p:sp>
    </p:spTree>
    <p:extLst>
      <p:ext uri="{BB962C8B-B14F-4D97-AF65-F5344CB8AC3E}">
        <p14:creationId xmlns:p14="http://schemas.microsoft.com/office/powerpoint/2010/main" val="2632913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normAutofit fontScale="90000"/>
          </a:bodyPr>
          <a:lstStyle/>
          <a:p>
            <a:r>
              <a:rPr lang="nl-BE" noProof="0"/>
              <a:t>Definities Zakelijk recht, Rechten, Restricties &amp; Verantwoordelijkheden</a:t>
            </a:r>
          </a:p>
        </p:txBody>
      </p:sp>
      <p:sp>
        <p:nvSpPr>
          <p:cNvPr id="5" name="Content Placeholder 4"/>
          <p:cNvSpPr>
            <a:spLocks noGrp="1"/>
          </p:cNvSpPr>
          <p:nvPr>
            <p:ph sz="quarter" idx="10"/>
          </p:nvPr>
        </p:nvSpPr>
        <p:spPr>
          <a:xfrm>
            <a:off x="662524" y="1083732"/>
            <a:ext cx="8562439" cy="5390809"/>
          </a:xfrm>
        </p:spPr>
        <p:txBody>
          <a:bodyPr vert="horz" lIns="91440" tIns="45720" rIns="91440" bIns="45720" rtlCol="0" anchor="t">
            <a:normAutofit fontScale="85000" lnSpcReduction="10000"/>
          </a:bodyPr>
          <a:lstStyle/>
          <a:p>
            <a:r>
              <a:rPr lang="en-GB" dirty="0" err="1">
                <a:latin typeface="FlandersArtSans-Regular"/>
              </a:rPr>
              <a:t>Zakelijk</a:t>
            </a:r>
            <a:r>
              <a:rPr lang="en-GB" dirty="0">
                <a:latin typeface="FlandersArtSans-Regular"/>
              </a:rPr>
              <a:t> </a:t>
            </a:r>
            <a:r>
              <a:rPr lang="en-GB" dirty="0" err="1">
                <a:latin typeface="FlandersArtSans-Regular"/>
              </a:rPr>
              <a:t>recht</a:t>
            </a:r>
            <a:endParaRPr lang="en-GB" dirty="0">
              <a:latin typeface="FlandersArtSans-Regular" panose="020B0604020202020204" charset="0"/>
            </a:endParaRPr>
          </a:p>
          <a:p>
            <a:pPr marL="783590" lvl="1" indent="-326390"/>
            <a:r>
              <a:rPr lang="en-GB" dirty="0">
                <a:latin typeface="FlandersArtSans-Regular"/>
              </a:rPr>
              <a:t>“</a:t>
            </a:r>
            <a:r>
              <a:rPr lang="en-GB" dirty="0" err="1">
                <a:latin typeface="FlandersArtSans-Regular"/>
              </a:rPr>
              <a:t>Een</a:t>
            </a:r>
            <a:r>
              <a:rPr lang="en-GB" dirty="0">
                <a:latin typeface="FlandersArtSans-Regular"/>
              </a:rPr>
              <a:t> </a:t>
            </a:r>
            <a:r>
              <a:rPr lang="en-GB" dirty="0" err="1">
                <a:latin typeface="FlandersArtSans-Regular"/>
              </a:rPr>
              <a:t>Zakelijk</a:t>
            </a:r>
            <a:r>
              <a:rPr lang="en-GB" dirty="0">
                <a:latin typeface="FlandersArtSans-Regular"/>
              </a:rPr>
              <a:t> </a:t>
            </a:r>
            <a:r>
              <a:rPr lang="en-GB" dirty="0" err="1">
                <a:latin typeface="FlandersArtSans-Regular"/>
              </a:rPr>
              <a:t>recht</a:t>
            </a:r>
            <a:r>
              <a:rPr lang="en-GB" dirty="0">
                <a:latin typeface="FlandersArtSans-Regular"/>
              </a:rPr>
              <a:t> </a:t>
            </a:r>
            <a:r>
              <a:rPr lang="en-GB" dirty="0" err="1">
                <a:latin typeface="FlandersArtSans-Regular"/>
              </a:rPr>
              <a:t>kan</a:t>
            </a:r>
            <a:r>
              <a:rPr lang="en-GB" dirty="0">
                <a:latin typeface="FlandersArtSans-Regular"/>
              </a:rPr>
              <a:t> </a:t>
            </a:r>
            <a:r>
              <a:rPr lang="en-GB" dirty="0" err="1">
                <a:latin typeface="FlandersArtSans-Regular"/>
              </a:rPr>
              <a:t>zijn</a:t>
            </a:r>
            <a:r>
              <a:rPr lang="en-GB" dirty="0">
                <a:latin typeface="FlandersArtSans-Regular"/>
              </a:rPr>
              <a:t>: </a:t>
            </a:r>
            <a:r>
              <a:rPr lang="en-GB" dirty="0" err="1">
                <a:latin typeface="FlandersArtSans-Regular"/>
              </a:rPr>
              <a:t>eigendomsrecht</a:t>
            </a:r>
            <a:r>
              <a:rPr lang="en-GB" dirty="0">
                <a:latin typeface="FlandersArtSans-Regular"/>
              </a:rPr>
              <a:t>, </a:t>
            </a:r>
            <a:r>
              <a:rPr lang="en-GB" dirty="0" err="1">
                <a:latin typeface="FlandersArtSans-Regular"/>
              </a:rPr>
              <a:t>vruchtgebruik</a:t>
            </a:r>
            <a:r>
              <a:rPr lang="en-GB" dirty="0">
                <a:latin typeface="FlandersArtSans-Regular"/>
              </a:rPr>
              <a:t>, </a:t>
            </a:r>
            <a:r>
              <a:rPr lang="en-GB" dirty="0" err="1">
                <a:latin typeface="FlandersArtSans-Regular"/>
              </a:rPr>
              <a:t>erfpacht</a:t>
            </a:r>
            <a:r>
              <a:rPr lang="en-GB" dirty="0">
                <a:latin typeface="FlandersArtSans-Regular"/>
              </a:rPr>
              <a:t>, </a:t>
            </a:r>
            <a:r>
              <a:rPr lang="en-GB" dirty="0" err="1" smtClean="0">
                <a:latin typeface="FlandersArtSans-Regular"/>
              </a:rPr>
              <a:t>opstal</a:t>
            </a:r>
            <a:r>
              <a:rPr lang="en-GB" dirty="0" smtClean="0">
                <a:latin typeface="FlandersArtSans-Regular"/>
              </a:rPr>
              <a:t>, </a:t>
            </a:r>
            <a:r>
              <a:rPr lang="en-GB" dirty="0" err="1">
                <a:latin typeface="FlandersArtSans-Regular"/>
              </a:rPr>
              <a:t>recht</a:t>
            </a:r>
            <a:r>
              <a:rPr lang="en-GB" dirty="0">
                <a:latin typeface="FlandersArtSans-Regular"/>
              </a:rPr>
              <a:t> van </a:t>
            </a:r>
            <a:r>
              <a:rPr lang="en-GB" dirty="0" err="1">
                <a:latin typeface="FlandersArtSans-Regular"/>
              </a:rPr>
              <a:t>gebruik</a:t>
            </a:r>
            <a:r>
              <a:rPr lang="en-GB" dirty="0">
                <a:latin typeface="FlandersArtSans-Regular"/>
              </a:rPr>
              <a:t> </a:t>
            </a:r>
            <a:r>
              <a:rPr lang="en-GB" dirty="0" err="1">
                <a:latin typeface="FlandersArtSans-Regular"/>
              </a:rPr>
              <a:t>en</a:t>
            </a:r>
            <a:r>
              <a:rPr lang="en-GB" dirty="0">
                <a:latin typeface="FlandersArtSans-Regular"/>
              </a:rPr>
              <a:t> </a:t>
            </a:r>
            <a:r>
              <a:rPr lang="en-GB" dirty="0" err="1">
                <a:latin typeface="FlandersArtSans-Regular"/>
              </a:rPr>
              <a:t>bewoning</a:t>
            </a:r>
            <a:r>
              <a:rPr lang="en-GB" dirty="0">
                <a:latin typeface="FlandersArtSans-Regular"/>
              </a:rPr>
              <a:t> of </a:t>
            </a:r>
            <a:r>
              <a:rPr lang="en-GB" dirty="0" err="1">
                <a:latin typeface="FlandersArtSans-Regular"/>
              </a:rPr>
              <a:t>erfdienstbaarheid</a:t>
            </a:r>
            <a:r>
              <a:rPr lang="en-GB" dirty="0">
                <a:latin typeface="FlandersArtSans-Regular"/>
              </a:rPr>
              <a:t>” </a:t>
            </a:r>
            <a:endParaRPr lang="en-GB" dirty="0">
              <a:latin typeface="FlandersArtSans-Regular" panose="020B0604020202020204" charset="0"/>
            </a:endParaRPr>
          </a:p>
          <a:p>
            <a:pPr marL="783590" lvl="1" indent="-326390"/>
            <a:r>
              <a:rPr lang="en-GB" dirty="0" err="1">
                <a:latin typeface="FlandersArtSans-Regular"/>
              </a:rPr>
              <a:t>Bron</a:t>
            </a:r>
            <a:r>
              <a:rPr lang="en-GB" dirty="0">
                <a:latin typeface="FlandersArtSans-Regular"/>
              </a:rPr>
              <a:t>: </a:t>
            </a:r>
            <a:r>
              <a:rPr lang="en-GB" dirty="0">
                <a:latin typeface="FlandersArtSans-Regular"/>
                <a:hlinkClick r:id="rId2"/>
              </a:rPr>
              <a:t>VO</a:t>
            </a:r>
            <a:r>
              <a:rPr lang="en-GB" dirty="0">
                <a:latin typeface="FlandersArtSans-Regular"/>
              </a:rPr>
              <a:t> </a:t>
            </a:r>
            <a:endParaRPr lang="en-GB" dirty="0">
              <a:latin typeface="FlandersArtSans-Regular" panose="020B0604020202020204" charset="0"/>
            </a:endParaRPr>
          </a:p>
          <a:p>
            <a:endParaRPr lang="en-GB" dirty="0">
              <a:latin typeface="FlandersArtSans-Regular" panose="020B0604020202020204" charset="0"/>
            </a:endParaRPr>
          </a:p>
          <a:p>
            <a:r>
              <a:rPr lang="en-GB" dirty="0" err="1">
                <a:latin typeface="FlandersArtSans-Regular"/>
              </a:rPr>
              <a:t>Verantwoordelijkheid</a:t>
            </a:r>
            <a:r>
              <a:rPr lang="en-GB" dirty="0">
                <a:latin typeface="FlandersArtSans-Regular"/>
              </a:rPr>
              <a:t> (LADM): “</a:t>
            </a:r>
            <a:r>
              <a:rPr lang="en-GB" dirty="0" err="1">
                <a:latin typeface="FlandersArtSans-Regular"/>
              </a:rPr>
              <a:t>formele</a:t>
            </a:r>
            <a:r>
              <a:rPr lang="en-GB" dirty="0">
                <a:latin typeface="FlandersArtSans-Regular"/>
              </a:rPr>
              <a:t> of </a:t>
            </a:r>
            <a:r>
              <a:rPr lang="en-GB" dirty="0" err="1">
                <a:latin typeface="FlandersArtSans-Regular"/>
              </a:rPr>
              <a:t>informele</a:t>
            </a:r>
            <a:r>
              <a:rPr lang="en-GB" dirty="0">
                <a:latin typeface="FlandersArtSans-Regular"/>
              </a:rPr>
              <a:t> </a:t>
            </a:r>
            <a:r>
              <a:rPr lang="en-GB" dirty="0" err="1">
                <a:latin typeface="FlandersArtSans-Regular"/>
              </a:rPr>
              <a:t>verplichting</a:t>
            </a:r>
            <a:r>
              <a:rPr lang="en-GB" dirty="0">
                <a:latin typeface="FlandersArtSans-Regular"/>
              </a:rPr>
              <a:t> om </a:t>
            </a:r>
            <a:r>
              <a:rPr lang="en-GB" dirty="0" err="1">
                <a:latin typeface="FlandersArtSans-Regular"/>
              </a:rPr>
              <a:t>iets</a:t>
            </a:r>
            <a:r>
              <a:rPr lang="en-GB" dirty="0">
                <a:latin typeface="FlandersArtSans-Regular"/>
              </a:rPr>
              <a:t> </a:t>
            </a:r>
            <a:r>
              <a:rPr lang="en-GB" dirty="0" err="1">
                <a:latin typeface="FlandersArtSans-Regular"/>
              </a:rPr>
              <a:t>te</a:t>
            </a:r>
            <a:r>
              <a:rPr lang="en-GB" dirty="0">
                <a:latin typeface="FlandersArtSans-Regular"/>
              </a:rPr>
              <a:t> </a:t>
            </a:r>
            <a:r>
              <a:rPr lang="en-GB" dirty="0" err="1">
                <a:latin typeface="FlandersArtSans-Regular"/>
              </a:rPr>
              <a:t>doen</a:t>
            </a:r>
            <a:r>
              <a:rPr lang="en-GB" dirty="0">
                <a:latin typeface="FlandersArtSans-Regular"/>
              </a:rPr>
              <a:t>”</a:t>
            </a:r>
          </a:p>
          <a:p>
            <a:endParaRPr lang="en-GB" dirty="0">
              <a:latin typeface="FlandersArtSans-Regular" panose="020B0604020202020204" charset="0"/>
            </a:endParaRPr>
          </a:p>
          <a:p>
            <a:r>
              <a:rPr lang="en-GB" dirty="0" err="1">
                <a:latin typeface="FlandersArtSans-Regular"/>
              </a:rPr>
              <a:t>Restrictie</a:t>
            </a:r>
            <a:r>
              <a:rPr lang="en-GB" dirty="0">
                <a:latin typeface="FlandersArtSans-Regular"/>
              </a:rPr>
              <a:t> (LADM): “</a:t>
            </a:r>
            <a:r>
              <a:rPr lang="en-GB" dirty="0" err="1">
                <a:latin typeface="FlandersArtSans-Regular"/>
              </a:rPr>
              <a:t>formele</a:t>
            </a:r>
            <a:r>
              <a:rPr lang="en-GB" dirty="0">
                <a:latin typeface="FlandersArtSans-Regular"/>
              </a:rPr>
              <a:t> of </a:t>
            </a:r>
            <a:r>
              <a:rPr lang="en-GB" dirty="0" err="1">
                <a:latin typeface="FlandersArtSans-Regular"/>
              </a:rPr>
              <a:t>informele</a:t>
            </a:r>
            <a:r>
              <a:rPr lang="en-GB" dirty="0">
                <a:latin typeface="FlandersArtSans-Regular"/>
              </a:rPr>
              <a:t> </a:t>
            </a:r>
            <a:r>
              <a:rPr lang="en-GB" dirty="0" err="1">
                <a:latin typeface="FlandersArtSans-Regular"/>
              </a:rPr>
              <a:t>verplichting</a:t>
            </a:r>
            <a:r>
              <a:rPr lang="en-GB" dirty="0">
                <a:latin typeface="FlandersArtSans-Regular"/>
              </a:rPr>
              <a:t> om </a:t>
            </a:r>
            <a:r>
              <a:rPr lang="en-GB" dirty="0" err="1">
                <a:latin typeface="FlandersArtSans-Regular"/>
              </a:rPr>
              <a:t>zich</a:t>
            </a:r>
            <a:r>
              <a:rPr lang="en-GB" dirty="0">
                <a:latin typeface="FlandersArtSans-Regular"/>
              </a:rPr>
              <a:t> </a:t>
            </a:r>
            <a:r>
              <a:rPr lang="en-GB" dirty="0" err="1">
                <a:latin typeface="FlandersArtSans-Regular"/>
              </a:rPr>
              <a:t>te</a:t>
            </a:r>
            <a:r>
              <a:rPr lang="en-GB" dirty="0">
                <a:latin typeface="FlandersArtSans-Regular"/>
              </a:rPr>
              <a:t> </a:t>
            </a:r>
            <a:r>
              <a:rPr lang="en-GB" dirty="0" err="1">
                <a:latin typeface="FlandersArtSans-Regular"/>
              </a:rPr>
              <a:t>weerhouden</a:t>
            </a:r>
            <a:r>
              <a:rPr lang="en-GB" dirty="0">
                <a:latin typeface="FlandersArtSans-Regular"/>
              </a:rPr>
              <a:t> van </a:t>
            </a:r>
            <a:r>
              <a:rPr lang="en-GB" dirty="0" err="1">
                <a:latin typeface="FlandersArtSans-Regular"/>
              </a:rPr>
              <a:t>iets</a:t>
            </a:r>
            <a:r>
              <a:rPr lang="en-GB" dirty="0">
                <a:latin typeface="FlandersArtSans-Regular"/>
              </a:rPr>
              <a:t>”</a:t>
            </a:r>
          </a:p>
          <a:p>
            <a:endParaRPr lang="en-GB" dirty="0">
              <a:latin typeface="FlandersArtSans-Regular" panose="020B0604020202020204" charset="0"/>
            </a:endParaRPr>
          </a:p>
          <a:p>
            <a:r>
              <a:rPr lang="en-GB" dirty="0" err="1">
                <a:latin typeface="FlandersArtSans-Regular"/>
              </a:rPr>
              <a:t>Recht</a:t>
            </a:r>
            <a:r>
              <a:rPr lang="en-GB" dirty="0">
                <a:latin typeface="FlandersArtSans-Regular"/>
              </a:rPr>
              <a:t>(LADM): “</a:t>
            </a:r>
            <a:r>
              <a:rPr lang="en-GB" dirty="0" err="1">
                <a:latin typeface="FlandersArtSans-Regular"/>
              </a:rPr>
              <a:t>Actie</a:t>
            </a:r>
            <a:r>
              <a:rPr lang="en-GB" dirty="0">
                <a:latin typeface="FlandersArtSans-Regular"/>
              </a:rPr>
              <a:t>, </a:t>
            </a:r>
            <a:r>
              <a:rPr lang="en-GB" dirty="0" err="1">
                <a:latin typeface="FlandersArtSans-Regular"/>
              </a:rPr>
              <a:t>activiteit</a:t>
            </a:r>
            <a:r>
              <a:rPr lang="en-GB" dirty="0">
                <a:latin typeface="FlandersArtSans-Regular"/>
              </a:rPr>
              <a:t> of </a:t>
            </a:r>
            <a:r>
              <a:rPr lang="en-GB" dirty="0" err="1">
                <a:latin typeface="FlandersArtSans-Regular"/>
              </a:rPr>
              <a:t>verzameling</a:t>
            </a:r>
            <a:r>
              <a:rPr lang="en-GB" dirty="0">
                <a:latin typeface="FlandersArtSans-Regular"/>
              </a:rPr>
              <a:t> van </a:t>
            </a:r>
            <a:r>
              <a:rPr lang="en-GB" dirty="0" err="1">
                <a:latin typeface="FlandersArtSans-Regular"/>
              </a:rPr>
              <a:t>acties</a:t>
            </a:r>
            <a:r>
              <a:rPr lang="en-GB" dirty="0">
                <a:latin typeface="FlandersArtSans-Regular"/>
              </a:rPr>
              <a:t> </a:t>
            </a:r>
            <a:r>
              <a:rPr lang="en-GB" dirty="0" err="1">
                <a:latin typeface="FlandersArtSans-Regular"/>
              </a:rPr>
              <a:t>dat</a:t>
            </a:r>
            <a:r>
              <a:rPr lang="en-GB" dirty="0">
                <a:latin typeface="FlandersArtSans-Regular"/>
              </a:rPr>
              <a:t> </a:t>
            </a:r>
            <a:r>
              <a:rPr lang="en-GB" dirty="0" err="1">
                <a:latin typeface="FlandersArtSans-Regular"/>
              </a:rPr>
              <a:t>een</a:t>
            </a:r>
            <a:r>
              <a:rPr lang="en-GB" dirty="0">
                <a:latin typeface="FlandersArtSans-Regular"/>
              </a:rPr>
              <a:t> </a:t>
            </a:r>
            <a:r>
              <a:rPr lang="en-GB" dirty="0" err="1">
                <a:latin typeface="FlandersArtSans-Regular"/>
              </a:rPr>
              <a:t>systeemparticipant</a:t>
            </a:r>
            <a:r>
              <a:rPr lang="en-GB" dirty="0">
                <a:latin typeface="FlandersArtSans-Regular"/>
              </a:rPr>
              <a:t> mag </a:t>
            </a:r>
            <a:r>
              <a:rPr lang="en-GB" dirty="0" err="1">
                <a:latin typeface="FlandersArtSans-Regular"/>
              </a:rPr>
              <a:t>uitvoeren</a:t>
            </a:r>
            <a:r>
              <a:rPr lang="en-GB" dirty="0">
                <a:latin typeface="FlandersArtSans-Regular"/>
              </a:rPr>
              <a:t> of mag </a:t>
            </a:r>
            <a:r>
              <a:rPr lang="en-GB" dirty="0" err="1">
                <a:latin typeface="FlandersArtSans-Regular"/>
              </a:rPr>
              <a:t>gebruik</a:t>
            </a:r>
            <a:r>
              <a:rPr lang="en-GB" dirty="0">
                <a:latin typeface="FlandersArtSans-Regular"/>
              </a:rPr>
              <a:t> </a:t>
            </a:r>
            <a:r>
              <a:rPr lang="en-GB" dirty="0" err="1">
                <a:latin typeface="FlandersArtSans-Regular"/>
              </a:rPr>
              <a:t>maken</a:t>
            </a:r>
            <a:r>
              <a:rPr lang="en-GB" dirty="0">
                <a:latin typeface="FlandersArtSans-Regular"/>
              </a:rPr>
              <a:t> van </a:t>
            </a:r>
            <a:r>
              <a:rPr lang="en-GB" dirty="0" err="1">
                <a:latin typeface="FlandersArtSans-Regular"/>
              </a:rPr>
              <a:t>een</a:t>
            </a:r>
            <a:r>
              <a:rPr lang="en-GB" dirty="0">
                <a:latin typeface="FlandersArtSans-Regular"/>
              </a:rPr>
              <a:t> </a:t>
            </a:r>
            <a:r>
              <a:rPr lang="en-GB" dirty="0" err="1">
                <a:latin typeface="FlandersArtSans-Regular"/>
              </a:rPr>
              <a:t>geassocieerde</a:t>
            </a:r>
            <a:r>
              <a:rPr lang="en-GB" dirty="0">
                <a:latin typeface="FlandersArtSans-Regular"/>
              </a:rPr>
              <a:t> resource”</a:t>
            </a:r>
          </a:p>
          <a:p>
            <a:pPr marL="457200" lvl="1" indent="0">
              <a:buNone/>
            </a:pPr>
            <a:r>
              <a:rPr lang="en-GB" dirty="0">
                <a:latin typeface="FlandersArtSans-Regular" panose="020B0604020202020204" charset="0"/>
              </a:rPr>
              <a:t/>
            </a:r>
            <a:br>
              <a:rPr lang="en-GB" dirty="0">
                <a:latin typeface="FlandersArtSans-Regular" panose="020B0604020202020204" charset="0"/>
              </a:rPr>
            </a:br>
            <a:endParaRPr lang="nl-BE" dirty="0">
              <a:latin typeface="FlandersArtSans-Regular" panose="020B0604020202020204" charset="0"/>
            </a:endParaRPr>
          </a:p>
        </p:txBody>
      </p:sp>
      <p:sp>
        <p:nvSpPr>
          <p:cNvPr id="4" name="Slide Number Placeholder 3"/>
          <p:cNvSpPr>
            <a:spLocks noGrp="1"/>
          </p:cNvSpPr>
          <p:nvPr>
            <p:ph type="sldNum" sz="quarter" idx="4"/>
          </p:nvPr>
        </p:nvSpPr>
        <p:spPr/>
        <p:txBody>
          <a:bodyPr/>
          <a:lstStyle/>
          <a:p>
            <a:fld id="{C9C406F6-A053-43CA-AEC8-FA3EEE83A3FB}" type="slidenum">
              <a:rPr lang="nl-BE" smtClean="0"/>
              <a:pPr/>
              <a:t>32</a:t>
            </a:fld>
            <a:endParaRPr lang="nl-BE"/>
          </a:p>
        </p:txBody>
      </p:sp>
    </p:spTree>
    <p:extLst>
      <p:ext uri="{BB962C8B-B14F-4D97-AF65-F5344CB8AC3E}">
        <p14:creationId xmlns:p14="http://schemas.microsoft.com/office/powerpoint/2010/main" val="1637419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8"/>
            <a:ext cx="8765987" cy="1325563"/>
          </a:xfrm>
        </p:spPr>
        <p:txBody>
          <a:bodyPr/>
          <a:lstStyle/>
          <a:p>
            <a:r>
              <a:rPr lang="nl-BE" noProof="0"/>
              <a:t>Perceel – Rechten, Verantwoordelijkheden &amp; Restricties</a:t>
            </a:r>
          </a:p>
        </p:txBody>
      </p:sp>
      <p:sp>
        <p:nvSpPr>
          <p:cNvPr id="5" name="Content Placeholder 4"/>
          <p:cNvSpPr>
            <a:spLocks noGrp="1"/>
          </p:cNvSpPr>
          <p:nvPr>
            <p:ph sz="quarter" idx="10"/>
          </p:nvPr>
        </p:nvSpPr>
        <p:spPr>
          <a:xfrm>
            <a:off x="662524" y="1083732"/>
            <a:ext cx="8562439" cy="5390809"/>
          </a:xfrm>
        </p:spPr>
        <p:txBody>
          <a:bodyPr>
            <a:normAutofit/>
          </a:bodyPr>
          <a:lstStyle/>
          <a:p>
            <a:endParaRPr lang="nl-NL" b="1">
              <a:latin typeface="FlandersArtSans-Regular" panose="020B0604020202020204" charset="0"/>
            </a:endParaRP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33</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grpSp>
        <p:nvGrpSpPr>
          <p:cNvPr id="6" name="Group 5"/>
          <p:cNvGrpSpPr/>
          <p:nvPr/>
        </p:nvGrpSpPr>
        <p:grpSpPr>
          <a:xfrm>
            <a:off x="1231629" y="2266611"/>
            <a:ext cx="7314500" cy="3632010"/>
            <a:chOff x="1295749" y="1421457"/>
            <a:chExt cx="7314500" cy="3632010"/>
          </a:xfrm>
        </p:grpSpPr>
        <p:grpSp>
          <p:nvGrpSpPr>
            <p:cNvPr id="7" name="Group 6"/>
            <p:cNvGrpSpPr/>
            <p:nvPr/>
          </p:nvGrpSpPr>
          <p:grpSpPr>
            <a:xfrm>
              <a:off x="4038685" y="1421457"/>
              <a:ext cx="4571564" cy="3632010"/>
              <a:chOff x="4038685" y="1421457"/>
              <a:chExt cx="4571564" cy="3632010"/>
            </a:xfrm>
          </p:grpSpPr>
          <p:sp>
            <p:nvSpPr>
              <p:cNvPr id="23" name="Google Shape;212;p23"/>
              <p:cNvSpPr/>
              <p:nvPr/>
            </p:nvSpPr>
            <p:spPr>
              <a:xfrm>
                <a:off x="4038687" y="425485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Ruimtelijke 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4" name="Google Shape;212;p23"/>
              <p:cNvSpPr/>
              <p:nvPr/>
            </p:nvSpPr>
            <p:spPr>
              <a:xfrm>
                <a:off x="4038686"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planperceel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5" name="Straight Arrow Connector 14"/>
              <p:cNvCxnSpPr>
                <a:stCxn id="23" idx="0"/>
                <a:endCxn id="14" idx="2"/>
              </p:cNvCxnSpPr>
              <p:nvPr/>
            </p:nvCxnSpPr>
            <p:spPr>
              <a:xfrm flipH="1" flipV="1">
                <a:off x="4952999" y="3636770"/>
                <a:ext cx="1" cy="618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2;p23"/>
              <p:cNvSpPr/>
              <p:nvPr/>
            </p:nvSpPr>
            <p:spPr>
              <a:xfrm>
                <a:off x="4038685"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patrimoniumperceel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7" name="Straight Connector 16"/>
              <p:cNvCxnSpPr>
                <a:stCxn id="16" idx="2"/>
                <a:endCxn id="14" idx="0"/>
              </p:cNvCxnSpPr>
              <p:nvPr/>
            </p:nvCxnSpPr>
            <p:spPr>
              <a:xfrm>
                <a:off x="4952998" y="2220073"/>
                <a:ext cx="1"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212;p23"/>
              <p:cNvSpPr/>
              <p:nvPr/>
            </p:nvSpPr>
            <p:spPr>
              <a:xfrm>
                <a:off x="6781624"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Agent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9" name="Straight Connector 18"/>
              <p:cNvCxnSpPr>
                <a:stCxn id="16" idx="3"/>
                <a:endCxn id="18" idx="1"/>
              </p:cNvCxnSpPr>
              <p:nvPr/>
            </p:nvCxnSpPr>
            <p:spPr>
              <a:xfrm>
                <a:off x="5867310" y="1820765"/>
                <a:ext cx="914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12;p23"/>
              <p:cNvSpPr/>
              <p:nvPr/>
            </p:nvSpPr>
            <p:spPr>
              <a:xfrm>
                <a:off x="6781622" y="425485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err="1">
                    <a:ln>
                      <a:noFill/>
                    </a:ln>
                    <a:solidFill>
                      <a:srgbClr val="373636"/>
                    </a:solidFill>
                    <a:effectLst/>
                    <a:uLnTx/>
                    <a:uFillTx/>
                    <a:latin typeface="Georgia"/>
                    <a:ea typeface="Georgia"/>
                    <a:cs typeface="Georgia"/>
                    <a:sym typeface="Georgia"/>
                  </a:rPr>
                  <a:t>Landgebruik</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grpSp>
        <p:sp>
          <p:nvSpPr>
            <p:cNvPr id="9" name="Google Shape;212;p23"/>
            <p:cNvSpPr/>
            <p:nvPr/>
          </p:nvSpPr>
          <p:spPr>
            <a:xfrm>
              <a:off x="1295749"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0" name="Google Shape;212;p23"/>
            <p:cNvSpPr/>
            <p:nvPr/>
          </p:nvSpPr>
          <p:spPr>
            <a:xfrm>
              <a:off x="1295749"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1" name="Straight Connector 10"/>
            <p:cNvCxnSpPr>
              <a:stCxn id="10" idx="2"/>
              <a:endCxn id="9" idx="0"/>
            </p:cNvCxnSpPr>
            <p:nvPr/>
          </p:nvCxnSpPr>
          <p:spPr>
            <a:xfrm>
              <a:off x="2210062" y="2220073"/>
              <a:ext cx="0"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p:cNvCxnSpPr>
            <p:nvPr/>
          </p:nvCxnSpPr>
          <p:spPr>
            <a:xfrm>
              <a:off x="2210062" y="3636770"/>
              <a:ext cx="1828622" cy="706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Google Shape;212;p23"/>
          <p:cNvSpPr/>
          <p:nvPr/>
        </p:nvSpPr>
        <p:spPr>
          <a:xfrm>
            <a:off x="6717499" y="3683307"/>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73636"/>
                </a:solidFill>
                <a:effectLst/>
                <a:uLnTx/>
                <a:uFillTx/>
                <a:latin typeface="Georgia"/>
                <a:ea typeface="Georgia"/>
                <a:cs typeface="Georgia"/>
                <a:sym typeface="Georgia"/>
              </a:rPr>
              <a:t>Bron</a:t>
            </a: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30" name="Straight Connector 29"/>
          <p:cNvCxnSpPr>
            <a:endCxn id="29" idx="2"/>
          </p:cNvCxnSpPr>
          <p:nvPr/>
        </p:nvCxnSpPr>
        <p:spPr>
          <a:xfrm flipV="1">
            <a:off x="5798185" y="4481923"/>
            <a:ext cx="1833627" cy="618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 idx="1"/>
            <a:endCxn id="23" idx="3"/>
          </p:cNvCxnSpPr>
          <p:nvPr/>
        </p:nvCxnSpPr>
        <p:spPr>
          <a:xfrm flipH="1">
            <a:off x="5803192" y="5499313"/>
            <a:ext cx="914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798185" y="5200528"/>
            <a:ext cx="213562" cy="163439"/>
            <a:chOff x="5858054" y="4435993"/>
            <a:chExt cx="213562" cy="163439"/>
          </a:xfrm>
        </p:grpSpPr>
        <p:cxnSp>
          <p:nvCxnSpPr>
            <p:cNvPr id="25" name="Straight Arrow Connector 24"/>
            <p:cNvCxnSpPr/>
            <p:nvPr/>
          </p:nvCxnSpPr>
          <p:spPr>
            <a:xfrm flipH="1">
              <a:off x="5858054" y="4599432"/>
              <a:ext cx="2135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58054" y="4435993"/>
              <a:ext cx="213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071616" y="4435993"/>
              <a:ext cx="0" cy="163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01988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8"/>
            <a:ext cx="8765987" cy="1325563"/>
          </a:xfrm>
        </p:spPr>
        <p:txBody>
          <a:bodyPr/>
          <a:lstStyle/>
          <a:p>
            <a:r>
              <a:rPr lang="nl-BE" noProof="0"/>
              <a:t>Perceel – Rechten, Verantwoordelijkheden &amp; Restricties</a:t>
            </a:r>
          </a:p>
        </p:txBody>
      </p:sp>
      <p:sp>
        <p:nvSpPr>
          <p:cNvPr id="5" name="Content Placeholder 4"/>
          <p:cNvSpPr>
            <a:spLocks noGrp="1"/>
          </p:cNvSpPr>
          <p:nvPr>
            <p:ph sz="quarter" idx="10"/>
          </p:nvPr>
        </p:nvSpPr>
        <p:spPr>
          <a:xfrm>
            <a:off x="662524" y="1083732"/>
            <a:ext cx="8562439" cy="5390809"/>
          </a:xfrm>
        </p:spPr>
        <p:txBody>
          <a:bodyPr>
            <a:normAutofit/>
          </a:bodyPr>
          <a:lstStyle/>
          <a:p>
            <a:endParaRPr lang="nl-NL" b="1">
              <a:latin typeface="FlandersArtSans-Regular" panose="020B0604020202020204" charset="0"/>
            </a:endParaRP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34</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grpSp>
        <p:nvGrpSpPr>
          <p:cNvPr id="6" name="Group 5"/>
          <p:cNvGrpSpPr/>
          <p:nvPr/>
        </p:nvGrpSpPr>
        <p:grpSpPr>
          <a:xfrm>
            <a:off x="1231629" y="983135"/>
            <a:ext cx="7314498" cy="4915486"/>
            <a:chOff x="1295749" y="137981"/>
            <a:chExt cx="7314498" cy="4915486"/>
          </a:xfrm>
        </p:grpSpPr>
        <p:grpSp>
          <p:nvGrpSpPr>
            <p:cNvPr id="7" name="Group 6"/>
            <p:cNvGrpSpPr/>
            <p:nvPr/>
          </p:nvGrpSpPr>
          <p:grpSpPr>
            <a:xfrm>
              <a:off x="4038685" y="137981"/>
              <a:ext cx="4571562" cy="4915486"/>
              <a:chOff x="4038685" y="137981"/>
              <a:chExt cx="4571562" cy="4915486"/>
            </a:xfrm>
          </p:grpSpPr>
          <p:sp>
            <p:nvSpPr>
              <p:cNvPr id="23" name="Google Shape;212;p23"/>
              <p:cNvSpPr/>
              <p:nvPr/>
            </p:nvSpPr>
            <p:spPr>
              <a:xfrm>
                <a:off x="4038687" y="425485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Ruimtelijke 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4" name="Google Shape;212;p23"/>
              <p:cNvSpPr/>
              <p:nvPr/>
            </p:nvSpPr>
            <p:spPr>
              <a:xfrm>
                <a:off x="4038686"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planperceel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5" name="Straight Arrow Connector 14"/>
              <p:cNvCxnSpPr>
                <a:stCxn id="23" idx="0"/>
                <a:endCxn id="14" idx="2"/>
              </p:cNvCxnSpPr>
              <p:nvPr/>
            </p:nvCxnSpPr>
            <p:spPr>
              <a:xfrm flipH="1" flipV="1">
                <a:off x="4952999" y="3636770"/>
                <a:ext cx="1" cy="618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2;p23"/>
              <p:cNvSpPr/>
              <p:nvPr/>
            </p:nvSpPr>
            <p:spPr>
              <a:xfrm>
                <a:off x="4038685"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patrimoniumperceel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7" name="Straight Connector 16"/>
              <p:cNvCxnSpPr>
                <a:stCxn id="16" idx="2"/>
                <a:endCxn id="14" idx="0"/>
              </p:cNvCxnSpPr>
              <p:nvPr/>
            </p:nvCxnSpPr>
            <p:spPr>
              <a:xfrm>
                <a:off x="4952998" y="2220073"/>
                <a:ext cx="1"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212;p23"/>
              <p:cNvSpPr/>
              <p:nvPr/>
            </p:nvSpPr>
            <p:spPr>
              <a:xfrm>
                <a:off x="4038685" y="137981"/>
                <a:ext cx="1828625" cy="798616"/>
              </a:xfrm>
              <a:prstGeom prst="rect">
                <a:avLst/>
              </a:prstGeom>
              <a:solidFill>
                <a:schemeClr val="lt2"/>
              </a:solidFill>
              <a:ln w="12700" cap="flat" cmpd="sng">
                <a:solidFill>
                  <a:srgbClr val="FF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Zakelijk Recht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9" name="Straight Connector 18"/>
              <p:cNvCxnSpPr>
                <a:stCxn id="18" idx="3"/>
                <a:endCxn id="32" idx="1"/>
              </p:cNvCxnSpPr>
              <p:nvPr/>
            </p:nvCxnSpPr>
            <p:spPr>
              <a:xfrm>
                <a:off x="5867310" y="537289"/>
                <a:ext cx="914308" cy="62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Google Shape;212;p23"/>
              <p:cNvSpPr/>
              <p:nvPr/>
            </p:nvSpPr>
            <p:spPr>
              <a:xfrm>
                <a:off x="6781622" y="425485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err="1">
                    <a:ln>
                      <a:noFill/>
                    </a:ln>
                    <a:solidFill>
                      <a:srgbClr val="373636"/>
                    </a:solidFill>
                    <a:effectLst/>
                    <a:uLnTx/>
                    <a:uFillTx/>
                    <a:latin typeface="Georgia"/>
                    <a:ea typeface="Georgia"/>
                    <a:cs typeface="Georgia"/>
                    <a:sym typeface="Georgia"/>
                  </a:rPr>
                  <a:t>Landgebruik</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grpSp>
        <p:sp>
          <p:nvSpPr>
            <p:cNvPr id="9" name="Google Shape;212;p23"/>
            <p:cNvSpPr/>
            <p:nvPr/>
          </p:nvSpPr>
          <p:spPr>
            <a:xfrm>
              <a:off x="1295749"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0" name="Google Shape;212;p23"/>
            <p:cNvSpPr/>
            <p:nvPr/>
          </p:nvSpPr>
          <p:spPr>
            <a:xfrm>
              <a:off x="1295749"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1" name="Straight Connector 10"/>
            <p:cNvCxnSpPr>
              <a:stCxn id="10" idx="2"/>
              <a:endCxn id="9" idx="0"/>
            </p:cNvCxnSpPr>
            <p:nvPr/>
          </p:nvCxnSpPr>
          <p:spPr>
            <a:xfrm>
              <a:off x="2210062" y="2220073"/>
              <a:ext cx="0"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p:cNvCxnSpPr>
            <p:nvPr/>
          </p:nvCxnSpPr>
          <p:spPr>
            <a:xfrm>
              <a:off x="2210062" y="3636770"/>
              <a:ext cx="1828622" cy="706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Google Shape;212;p23"/>
          <p:cNvSpPr/>
          <p:nvPr/>
        </p:nvSpPr>
        <p:spPr>
          <a:xfrm>
            <a:off x="6717497" y="3725470"/>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Bron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30" name="Straight Connector 29"/>
          <p:cNvCxnSpPr>
            <a:stCxn id="29" idx="2"/>
          </p:cNvCxnSpPr>
          <p:nvPr/>
        </p:nvCxnSpPr>
        <p:spPr>
          <a:xfrm flipH="1">
            <a:off x="5798186" y="4524086"/>
            <a:ext cx="1833624" cy="579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 idx="1"/>
            <a:endCxn id="23" idx="3"/>
          </p:cNvCxnSpPr>
          <p:nvPr/>
        </p:nvCxnSpPr>
        <p:spPr>
          <a:xfrm flipH="1">
            <a:off x="5803192" y="5499313"/>
            <a:ext cx="914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8" idx="2"/>
            <a:endCxn id="16" idx="0"/>
          </p:cNvCxnSpPr>
          <p:nvPr/>
        </p:nvCxnSpPr>
        <p:spPr>
          <a:xfrm>
            <a:off x="4888878" y="1781751"/>
            <a:ext cx="0" cy="4848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Google Shape;212;p23"/>
          <p:cNvSpPr/>
          <p:nvPr/>
        </p:nvSpPr>
        <p:spPr>
          <a:xfrm>
            <a:off x="6717498" y="989356"/>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Agent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35" name="Straight Connector 34"/>
          <p:cNvCxnSpPr>
            <a:cxnSpLocks/>
          </p:cNvCxnSpPr>
          <p:nvPr/>
        </p:nvCxnSpPr>
        <p:spPr>
          <a:xfrm flipV="1">
            <a:off x="5545015" y="1781751"/>
            <a:ext cx="1793631" cy="33182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5798185" y="5200528"/>
            <a:ext cx="213562" cy="163439"/>
            <a:chOff x="5858054" y="4435993"/>
            <a:chExt cx="213562" cy="163439"/>
          </a:xfrm>
        </p:grpSpPr>
        <p:cxnSp>
          <p:nvCxnSpPr>
            <p:cNvPr id="44" name="Straight Arrow Connector 43"/>
            <p:cNvCxnSpPr/>
            <p:nvPr/>
          </p:nvCxnSpPr>
          <p:spPr>
            <a:xfrm flipH="1">
              <a:off x="5858054" y="4599432"/>
              <a:ext cx="2135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858054" y="4435993"/>
              <a:ext cx="213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071616" y="4435993"/>
              <a:ext cx="0" cy="163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a:cxnSpLocks/>
          </p:cNvCxnSpPr>
          <p:nvPr/>
        </p:nvCxnSpPr>
        <p:spPr>
          <a:xfrm flipV="1">
            <a:off x="5697415" y="1781751"/>
            <a:ext cx="2332893" cy="33182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26431" y="1938649"/>
            <a:ext cx="1212215" cy="261610"/>
          </a:xfrm>
          <a:prstGeom prst="rect">
            <a:avLst/>
          </a:prstGeom>
          <a:noFill/>
        </p:spPr>
        <p:txBody>
          <a:bodyPr wrap="square" rtlCol="0">
            <a:spAutoFit/>
          </a:bodyPr>
          <a:lstStyle/>
          <a:p>
            <a:r>
              <a:rPr lang="en-GB" sz="1100" dirty="0" err="1" smtClean="0">
                <a:solidFill>
                  <a:srgbClr val="FF0000"/>
                </a:solidFill>
              </a:rPr>
              <a:t>heeftBeheerder</a:t>
            </a:r>
            <a:endParaRPr lang="en-US" sz="1100" dirty="0">
              <a:solidFill>
                <a:srgbClr val="FF0000"/>
              </a:solidFill>
            </a:endParaRPr>
          </a:p>
        </p:txBody>
      </p:sp>
      <p:sp>
        <p:nvSpPr>
          <p:cNvPr id="38" name="TextBox 37"/>
          <p:cNvSpPr txBox="1"/>
          <p:nvPr/>
        </p:nvSpPr>
        <p:spPr>
          <a:xfrm>
            <a:off x="7643504" y="2148447"/>
            <a:ext cx="1450685" cy="430887"/>
          </a:xfrm>
          <a:prstGeom prst="rect">
            <a:avLst/>
          </a:prstGeom>
          <a:noFill/>
        </p:spPr>
        <p:txBody>
          <a:bodyPr wrap="square" rtlCol="0">
            <a:spAutoFit/>
          </a:bodyPr>
          <a:lstStyle/>
          <a:p>
            <a:r>
              <a:rPr lang="en-GB" sz="1100" dirty="0" err="1" smtClean="0">
                <a:solidFill>
                  <a:srgbClr val="FF0000"/>
                </a:solidFill>
              </a:rPr>
              <a:t>Recht</a:t>
            </a:r>
            <a:r>
              <a:rPr lang="en-GB" sz="1100" dirty="0" smtClean="0">
                <a:solidFill>
                  <a:srgbClr val="FF0000"/>
                </a:solidFill>
              </a:rPr>
              <a:t>, </a:t>
            </a:r>
            <a:r>
              <a:rPr lang="en-GB" sz="1100" dirty="0" err="1" smtClean="0">
                <a:solidFill>
                  <a:srgbClr val="FF0000"/>
                </a:solidFill>
              </a:rPr>
              <a:t>Restrictie</a:t>
            </a:r>
            <a:r>
              <a:rPr lang="en-GB" sz="1100" dirty="0">
                <a:solidFill>
                  <a:srgbClr val="FF0000"/>
                </a:solidFill>
              </a:rPr>
              <a:t> </a:t>
            </a:r>
            <a:r>
              <a:rPr lang="en-GB" sz="1100" dirty="0" smtClean="0">
                <a:solidFill>
                  <a:srgbClr val="FF0000"/>
                </a:solidFill>
              </a:rPr>
              <a:t>&amp; </a:t>
            </a:r>
            <a:r>
              <a:rPr lang="en-GB" sz="1100" dirty="0" err="1" smtClean="0">
                <a:solidFill>
                  <a:srgbClr val="FF0000"/>
                </a:solidFill>
              </a:rPr>
              <a:t>Verantwoordelijkheid</a:t>
            </a:r>
            <a:endParaRPr lang="en-US" sz="1100" dirty="0">
              <a:solidFill>
                <a:srgbClr val="FF0000"/>
              </a:solidFill>
            </a:endParaRPr>
          </a:p>
        </p:txBody>
      </p:sp>
    </p:spTree>
    <p:extLst>
      <p:ext uri="{BB962C8B-B14F-4D97-AF65-F5344CB8AC3E}">
        <p14:creationId xmlns:p14="http://schemas.microsoft.com/office/powerpoint/2010/main" val="3465777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a:t>Bijkomende entiteit - Adres</a:t>
            </a:r>
            <a:endParaRPr lang="nl-BE" noProof="0"/>
          </a:p>
        </p:txBody>
      </p:sp>
      <p:sp>
        <p:nvSpPr>
          <p:cNvPr id="5" name="Content Placeholder 4"/>
          <p:cNvSpPr>
            <a:spLocks noGrp="1"/>
          </p:cNvSpPr>
          <p:nvPr>
            <p:ph sz="quarter" idx="10"/>
          </p:nvPr>
        </p:nvSpPr>
        <p:spPr>
          <a:xfrm>
            <a:off x="662524" y="1083732"/>
            <a:ext cx="8562439" cy="5390809"/>
          </a:xfrm>
        </p:spPr>
        <p:txBody>
          <a:bodyPr vert="horz" lIns="91440" tIns="45720" rIns="91440" bIns="45720" rtlCol="0" anchor="t">
            <a:normAutofit/>
          </a:bodyPr>
          <a:lstStyle/>
          <a:p>
            <a:r>
              <a:rPr lang="en-GB">
                <a:latin typeface="FlandersArtSans-Regular" panose="020B0604020202020204" charset="0"/>
              </a:rPr>
              <a:t>OSLO </a:t>
            </a:r>
            <a:r>
              <a:rPr lang="en-GB" err="1">
                <a:latin typeface="FlandersArtSans-Regular" panose="020B0604020202020204" charset="0"/>
              </a:rPr>
              <a:t>Adres</a:t>
            </a:r>
            <a:endParaRPr lang="en-GB">
              <a:latin typeface="FlandersArtSans-Regular" panose="020B0604020202020204" charset="0"/>
            </a:endParaRPr>
          </a:p>
          <a:p>
            <a:endParaRPr lang="nl-BE">
              <a:latin typeface="FlandersArtSans-Regular" panose="020B0604020202020204" charset="0"/>
            </a:endParaRPr>
          </a:p>
        </p:txBody>
      </p:sp>
      <p:sp>
        <p:nvSpPr>
          <p:cNvPr id="4" name="Slide Number Placeholder 3"/>
          <p:cNvSpPr>
            <a:spLocks noGrp="1"/>
          </p:cNvSpPr>
          <p:nvPr>
            <p:ph type="sldNum" sz="quarter" idx="4"/>
          </p:nvPr>
        </p:nvSpPr>
        <p:spPr/>
        <p:txBody>
          <a:bodyPr/>
          <a:lstStyle/>
          <a:p>
            <a:fld id="{C9C406F6-A053-43CA-AEC8-FA3EEE83A3FB}" type="slidenum">
              <a:rPr lang="nl-BE" smtClean="0"/>
              <a:pPr/>
              <a:t>35</a:t>
            </a:fld>
            <a:endParaRPr lang="nl-BE"/>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942" y="822260"/>
            <a:ext cx="5884611" cy="5276534"/>
          </a:xfrm>
          <a:prstGeom prst="rect">
            <a:avLst/>
          </a:prstGeom>
        </p:spPr>
      </p:pic>
      <p:grpSp>
        <p:nvGrpSpPr>
          <p:cNvPr id="29" name="Group 28"/>
          <p:cNvGrpSpPr/>
          <p:nvPr/>
        </p:nvGrpSpPr>
        <p:grpSpPr>
          <a:xfrm>
            <a:off x="4581144" y="822260"/>
            <a:ext cx="4686475" cy="3310828"/>
            <a:chOff x="4581144" y="822260"/>
            <a:chExt cx="4686475" cy="3310828"/>
          </a:xfrm>
        </p:grpSpPr>
        <p:grpSp>
          <p:nvGrpSpPr>
            <p:cNvPr id="22" name="Group 21"/>
            <p:cNvGrpSpPr/>
            <p:nvPr/>
          </p:nvGrpSpPr>
          <p:grpSpPr>
            <a:xfrm>
              <a:off x="4581144" y="822260"/>
              <a:ext cx="2340864" cy="3310828"/>
              <a:chOff x="4581144" y="822260"/>
              <a:chExt cx="2340864" cy="3310828"/>
            </a:xfrm>
          </p:grpSpPr>
          <p:cxnSp>
            <p:nvCxnSpPr>
              <p:cNvPr id="9" name="Straight Connector 8"/>
              <p:cNvCxnSpPr/>
              <p:nvPr/>
            </p:nvCxnSpPr>
            <p:spPr>
              <a:xfrm>
                <a:off x="4581144" y="822260"/>
                <a:ext cx="0" cy="941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81144" y="1764091"/>
                <a:ext cx="1892808" cy="4121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6281928" y="2176272"/>
                <a:ext cx="192024" cy="19568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81928" y="4133088"/>
                <a:ext cx="6400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81144" y="822260"/>
                <a:ext cx="23408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flipH="1">
              <a:off x="6926755" y="822260"/>
              <a:ext cx="2340864" cy="3310828"/>
              <a:chOff x="4581144" y="822260"/>
              <a:chExt cx="2340864" cy="3310828"/>
            </a:xfrm>
          </p:grpSpPr>
          <p:cxnSp>
            <p:nvCxnSpPr>
              <p:cNvPr id="24" name="Straight Connector 23"/>
              <p:cNvCxnSpPr/>
              <p:nvPr/>
            </p:nvCxnSpPr>
            <p:spPr>
              <a:xfrm>
                <a:off x="4581144" y="822260"/>
                <a:ext cx="0" cy="9418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81144" y="1764091"/>
                <a:ext cx="1892808" cy="4121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6281928" y="2176272"/>
                <a:ext cx="192024" cy="19568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281928" y="4133088"/>
                <a:ext cx="64008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581144" y="822260"/>
                <a:ext cx="23408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6316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Definities</a:t>
            </a:r>
          </a:p>
        </p:txBody>
      </p:sp>
      <p:sp>
        <p:nvSpPr>
          <p:cNvPr id="5" name="Content Placeholder 4"/>
          <p:cNvSpPr>
            <a:spLocks noGrp="1"/>
          </p:cNvSpPr>
          <p:nvPr>
            <p:ph sz="quarter" idx="10"/>
          </p:nvPr>
        </p:nvSpPr>
        <p:spPr>
          <a:xfrm>
            <a:off x="662524" y="1083732"/>
            <a:ext cx="8562439" cy="5390809"/>
          </a:xfrm>
        </p:spPr>
        <p:txBody>
          <a:bodyPr>
            <a:normAutofit/>
          </a:bodyPr>
          <a:lstStyle/>
          <a:p>
            <a:r>
              <a:rPr lang="nl-NL">
                <a:latin typeface="FlandersArtSans-Regular" panose="020B0604020202020204" charset="0"/>
              </a:rPr>
              <a:t>Adresseerbaar object (OSLO Adresregister):</a:t>
            </a:r>
          </a:p>
          <a:p>
            <a:pPr lvl="1"/>
            <a:r>
              <a:rPr lang="nl-NL">
                <a:latin typeface="FlandersArtSans-Regular" panose="020B0604020202020204" charset="0"/>
              </a:rPr>
              <a:t>“Geografisch object dat met een adres kan worden geïdentificeerd”</a:t>
            </a:r>
          </a:p>
          <a:p>
            <a:pPr lvl="1"/>
            <a:endParaRPr lang="nl-NL">
              <a:latin typeface="FlandersArtSans-Regular" panose="020B0604020202020204" charset="0"/>
            </a:endParaRPr>
          </a:p>
          <a:p>
            <a:r>
              <a:rPr lang="nl-NL">
                <a:latin typeface="FlandersArtSans-Regular" panose="020B0604020202020204" charset="0"/>
              </a:rPr>
              <a:t>(Belgisch) Adres (OSLO Adresregister):</a:t>
            </a:r>
          </a:p>
          <a:p>
            <a:pPr lvl="1"/>
            <a:r>
              <a:rPr lang="nl-NL">
                <a:latin typeface="FlandersArtSans-Regular" panose="020B0604020202020204" charset="0"/>
              </a:rPr>
              <a:t>“Informatie die toelaat om op een gestructureerde en unieke manier te verwijzen naar een gebouweenheid, een ligplaats, een standplaats of een perceel op basis van een gemeentenaam, een straatnaam, een huisnummer en eventueel een busnummer en een postcode”</a:t>
            </a:r>
            <a:r>
              <a:rPr lang="en-GB"/>
              <a:t/>
            </a:r>
            <a:br>
              <a:rPr lang="en-GB"/>
            </a:br>
            <a:endParaRPr lang="nl-BE">
              <a:latin typeface="FlandersArtSans-Regular" panose="020B0604020202020204" charset="0"/>
            </a:endParaRPr>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36</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spTree>
    <p:extLst>
      <p:ext uri="{BB962C8B-B14F-4D97-AF65-F5344CB8AC3E}">
        <p14:creationId xmlns:p14="http://schemas.microsoft.com/office/powerpoint/2010/main" val="9670910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8"/>
            <a:ext cx="8765987" cy="1325563"/>
          </a:xfrm>
        </p:spPr>
        <p:txBody>
          <a:bodyPr/>
          <a:lstStyle/>
          <a:p>
            <a:r>
              <a:rPr lang="nl-BE" noProof="0"/>
              <a:t>Perceel – Adres</a:t>
            </a:r>
          </a:p>
        </p:txBody>
      </p:sp>
      <p:sp>
        <p:nvSpPr>
          <p:cNvPr id="5" name="Content Placeholder 4"/>
          <p:cNvSpPr>
            <a:spLocks noGrp="1"/>
          </p:cNvSpPr>
          <p:nvPr>
            <p:ph sz="quarter" idx="10"/>
          </p:nvPr>
        </p:nvSpPr>
        <p:spPr>
          <a:xfrm>
            <a:off x="662524" y="1083732"/>
            <a:ext cx="8562439" cy="5390809"/>
          </a:xfrm>
        </p:spPr>
        <p:txBody>
          <a:bodyPr>
            <a:normAutofit/>
          </a:bodyPr>
          <a:lstStyle/>
          <a:p>
            <a:endParaRPr lang="nl-NL" b="1">
              <a:latin typeface="FlandersArtSans-Regular" panose="020B0604020202020204" charset="0"/>
            </a:endParaRP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37</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grpSp>
        <p:nvGrpSpPr>
          <p:cNvPr id="6" name="Group 5"/>
          <p:cNvGrpSpPr/>
          <p:nvPr/>
        </p:nvGrpSpPr>
        <p:grpSpPr>
          <a:xfrm>
            <a:off x="1231626" y="1711773"/>
            <a:ext cx="7314501" cy="4915486"/>
            <a:chOff x="1295746" y="137981"/>
            <a:chExt cx="7314501" cy="4915486"/>
          </a:xfrm>
        </p:grpSpPr>
        <p:grpSp>
          <p:nvGrpSpPr>
            <p:cNvPr id="7" name="Group 6"/>
            <p:cNvGrpSpPr/>
            <p:nvPr/>
          </p:nvGrpSpPr>
          <p:grpSpPr>
            <a:xfrm>
              <a:off x="4038685" y="137981"/>
              <a:ext cx="4571562" cy="4915486"/>
              <a:chOff x="4038685" y="137981"/>
              <a:chExt cx="4571562" cy="4915486"/>
            </a:xfrm>
          </p:grpSpPr>
          <p:sp>
            <p:nvSpPr>
              <p:cNvPr id="23" name="Google Shape;212;p23"/>
              <p:cNvSpPr/>
              <p:nvPr/>
            </p:nvSpPr>
            <p:spPr>
              <a:xfrm>
                <a:off x="4038687" y="425485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Ruimtelijke 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4" name="Google Shape;212;p23"/>
              <p:cNvSpPr/>
              <p:nvPr/>
            </p:nvSpPr>
            <p:spPr>
              <a:xfrm>
                <a:off x="4038686"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planperceel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5" name="Straight Arrow Connector 14"/>
              <p:cNvCxnSpPr>
                <a:stCxn id="23" idx="0"/>
                <a:endCxn id="14" idx="2"/>
              </p:cNvCxnSpPr>
              <p:nvPr/>
            </p:nvCxnSpPr>
            <p:spPr>
              <a:xfrm flipH="1" flipV="1">
                <a:off x="4952999" y="3636770"/>
                <a:ext cx="1" cy="618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2;p23"/>
              <p:cNvSpPr/>
              <p:nvPr/>
            </p:nvSpPr>
            <p:spPr>
              <a:xfrm>
                <a:off x="4038685"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Kadastraal patrimoniumperceel</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7" name="Straight Connector 16"/>
              <p:cNvCxnSpPr>
                <a:stCxn id="16" idx="2"/>
                <a:endCxn id="14" idx="0"/>
              </p:cNvCxnSpPr>
              <p:nvPr/>
            </p:nvCxnSpPr>
            <p:spPr>
              <a:xfrm>
                <a:off x="4952998" y="2220073"/>
                <a:ext cx="1"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212;p23"/>
              <p:cNvSpPr/>
              <p:nvPr/>
            </p:nvSpPr>
            <p:spPr>
              <a:xfrm>
                <a:off x="4038685" y="13798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sv" sz="1000" b="1" i="0" u="none" strike="noStrike" kern="1200" cap="none" spc="0" normalizeH="0" baseline="0" noProof="0">
                    <a:ln>
                      <a:noFill/>
                    </a:ln>
                    <a:solidFill>
                      <a:srgbClr val="373636"/>
                    </a:solidFill>
                    <a:effectLst/>
                    <a:uLnTx/>
                    <a:uFillTx/>
                    <a:latin typeface="Georgia"/>
                    <a:ea typeface="Georgia"/>
                    <a:cs typeface="Georgia"/>
                    <a:sym typeface="Georgia"/>
                  </a:rPr>
                  <a:t>Zakelijk Recht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9" name="Straight Connector 18"/>
              <p:cNvCxnSpPr>
                <a:stCxn id="18" idx="3"/>
                <a:endCxn id="32" idx="1"/>
              </p:cNvCxnSpPr>
              <p:nvPr/>
            </p:nvCxnSpPr>
            <p:spPr>
              <a:xfrm>
                <a:off x="5867310" y="537289"/>
                <a:ext cx="853839" cy="2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12;p23"/>
              <p:cNvSpPr/>
              <p:nvPr/>
            </p:nvSpPr>
            <p:spPr>
              <a:xfrm>
                <a:off x="6781622" y="4254851"/>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err="1">
                    <a:ln>
                      <a:noFill/>
                    </a:ln>
                    <a:solidFill>
                      <a:srgbClr val="373636"/>
                    </a:solidFill>
                    <a:effectLst/>
                    <a:uLnTx/>
                    <a:uFillTx/>
                    <a:latin typeface="Georgia"/>
                    <a:ea typeface="Georgia"/>
                    <a:cs typeface="Georgia"/>
                    <a:sym typeface="Georgia"/>
                  </a:rPr>
                  <a:t>Landgebruik</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grpSp>
        <p:sp>
          <p:nvSpPr>
            <p:cNvPr id="9" name="Google Shape;212;p23"/>
            <p:cNvSpPr/>
            <p:nvPr/>
          </p:nvSpPr>
          <p:spPr>
            <a:xfrm>
              <a:off x="1295746"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10" name="Google Shape;212;p23"/>
            <p:cNvSpPr/>
            <p:nvPr/>
          </p:nvSpPr>
          <p:spPr>
            <a:xfrm>
              <a:off x="1298932" y="2838153"/>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Gebouweenheid</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11" name="Straight Connector 10"/>
            <p:cNvCxnSpPr>
              <a:stCxn id="10" idx="2"/>
              <a:endCxn id="9" idx="0"/>
            </p:cNvCxnSpPr>
            <p:nvPr/>
          </p:nvCxnSpPr>
          <p:spPr>
            <a:xfrm flipH="1">
              <a:off x="2210059" y="3636769"/>
              <a:ext cx="3186" cy="61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3"/>
              <a:endCxn id="23" idx="1"/>
            </p:cNvCxnSpPr>
            <p:nvPr/>
          </p:nvCxnSpPr>
          <p:spPr>
            <a:xfrm>
              <a:off x="3124371" y="4654159"/>
              <a:ext cx="9143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Google Shape;212;p23"/>
          <p:cNvSpPr/>
          <p:nvPr/>
        </p:nvSpPr>
        <p:spPr>
          <a:xfrm>
            <a:off x="6657029" y="4411945"/>
            <a:ext cx="1828625" cy="798616"/>
          </a:xfrm>
          <a:prstGeom prst="rect">
            <a:avLst/>
          </a:prstGeom>
          <a:solidFill>
            <a:schemeClr val="lt2"/>
          </a:solidFill>
          <a:ln w="12700" cap="flat" cmpd="sng">
            <a:solidFill>
              <a:schemeClr val="tx1"/>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Bron</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30" name="Straight Connector 29"/>
          <p:cNvCxnSpPr>
            <a:stCxn id="29" idx="2"/>
          </p:cNvCxnSpPr>
          <p:nvPr/>
        </p:nvCxnSpPr>
        <p:spPr>
          <a:xfrm flipH="1">
            <a:off x="5803184" y="5210561"/>
            <a:ext cx="1768158" cy="627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 idx="1"/>
            <a:endCxn id="23" idx="3"/>
          </p:cNvCxnSpPr>
          <p:nvPr/>
        </p:nvCxnSpPr>
        <p:spPr>
          <a:xfrm flipH="1">
            <a:off x="5803192" y="6227951"/>
            <a:ext cx="914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8" idx="2"/>
            <a:endCxn id="16" idx="0"/>
          </p:cNvCxnSpPr>
          <p:nvPr/>
        </p:nvCxnSpPr>
        <p:spPr>
          <a:xfrm>
            <a:off x="4888878" y="2510389"/>
            <a:ext cx="0" cy="484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Google Shape;212;p23"/>
          <p:cNvSpPr/>
          <p:nvPr/>
        </p:nvSpPr>
        <p:spPr>
          <a:xfrm>
            <a:off x="6657029" y="1714688"/>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Agent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37" name="Google Shape;212;p23"/>
          <p:cNvSpPr/>
          <p:nvPr/>
        </p:nvSpPr>
        <p:spPr>
          <a:xfrm>
            <a:off x="1231626" y="2995249"/>
            <a:ext cx="1828625" cy="798616"/>
          </a:xfrm>
          <a:prstGeom prst="rect">
            <a:avLst/>
          </a:prstGeom>
          <a:solidFill>
            <a:schemeClr val="lt2"/>
          </a:solidFill>
          <a:ln w="12700" cap="flat" cmpd="sng">
            <a:solidFill>
              <a:srgbClr val="FF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err="1">
                <a:ln>
                  <a:noFill/>
                </a:ln>
                <a:solidFill>
                  <a:srgbClr val="373636"/>
                </a:solidFill>
                <a:effectLst/>
                <a:uLnTx/>
                <a:uFillTx/>
                <a:latin typeface="Georgia"/>
                <a:ea typeface="Georgia"/>
                <a:cs typeface="Georgia"/>
                <a:sym typeface="Georgia"/>
              </a:rPr>
              <a:t>Adresseerbaar</a:t>
            </a: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 Object</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sp>
        <p:nvSpPr>
          <p:cNvPr id="38" name="Google Shape;212;p23"/>
          <p:cNvSpPr/>
          <p:nvPr/>
        </p:nvSpPr>
        <p:spPr>
          <a:xfrm>
            <a:off x="1231625" y="1713142"/>
            <a:ext cx="1828625" cy="798616"/>
          </a:xfrm>
          <a:prstGeom prst="rect">
            <a:avLst/>
          </a:prstGeom>
          <a:solidFill>
            <a:schemeClr val="lt2"/>
          </a:solidFill>
          <a:ln w="12700" cap="flat" cmpd="sng">
            <a:solidFill>
              <a:srgbClr val="FF0000"/>
            </a:solidFill>
            <a:prstDash val="lgDash"/>
            <a:round/>
            <a:headEnd type="none" w="sm" len="sm"/>
            <a:tailEnd type="none" w="sm" len="sm"/>
          </a:ln>
        </p:spPr>
        <p:txBody>
          <a:bodyPr spcFirstLastPara="1" wrap="square" lIns="91425" tIns="91425" rIns="91425" bIns="91425"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373636"/>
                </a:solidFill>
                <a:effectLst/>
                <a:uLnTx/>
                <a:uFillTx/>
                <a:latin typeface="Georgia"/>
                <a:ea typeface="Georgia"/>
                <a:cs typeface="Georgia"/>
                <a:sym typeface="Georgia"/>
              </a:rPr>
              <a:t>OSLO </a:t>
            </a:r>
            <a:r>
              <a:rPr kumimoji="0" lang="en-GB" sz="1000" b="1" i="0" u="none" strike="noStrike" kern="1200" cap="none" spc="0" normalizeH="0" baseline="0" noProof="0" err="1">
                <a:ln>
                  <a:noFill/>
                </a:ln>
                <a:solidFill>
                  <a:srgbClr val="373636"/>
                </a:solidFill>
                <a:effectLst/>
                <a:uLnTx/>
                <a:uFillTx/>
                <a:latin typeface="Georgia"/>
                <a:ea typeface="Georgia"/>
                <a:cs typeface="Georgia"/>
                <a:sym typeface="Georgia"/>
              </a:rPr>
              <a:t>Adres</a:t>
            </a:r>
            <a:endParaRPr kumimoji="0" sz="10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ctr" defTabSz="914235" rtl="0" eaLnBrk="1" fontAlgn="auto" latinLnBrk="0" hangingPunct="1">
              <a:lnSpc>
                <a:spcPct val="100000"/>
              </a:lnSpc>
              <a:spcBef>
                <a:spcPts val="0"/>
              </a:spcBef>
              <a:spcAft>
                <a:spcPts val="0"/>
              </a:spcAft>
              <a:buClrTx/>
              <a:buSzTx/>
              <a:buFontTx/>
              <a:buNone/>
              <a:tabLst/>
              <a:defRPr/>
            </a:pPr>
            <a:endParaRPr kumimoji="0" sz="1200" b="1" i="0" u="none" strike="noStrike" kern="1200" cap="none" spc="0" normalizeH="0" baseline="0" noProof="0">
              <a:ln>
                <a:noFill/>
              </a:ln>
              <a:solidFill>
                <a:srgbClr val="373636"/>
              </a:solidFill>
              <a:effectLst/>
              <a:uLnTx/>
              <a:uFillTx/>
              <a:latin typeface="Georgia"/>
              <a:ea typeface="Georgia"/>
              <a:cs typeface="Georgia"/>
              <a:sym typeface="Georgia"/>
            </a:endParaRPr>
          </a:p>
          <a:p>
            <a:pPr marL="0" marR="0" lvl="0" indent="0" algn="l" defTabSz="360363" rtl="0" eaLnBrk="1" fontAlgn="auto" latinLnBrk="0" hangingPunct="1">
              <a:lnSpc>
                <a:spcPct val="100000"/>
              </a:lnSpc>
              <a:spcBef>
                <a:spcPts val="0"/>
              </a:spcBef>
              <a:spcAft>
                <a:spcPts val="0"/>
              </a:spcAft>
              <a:buClrTx/>
              <a:buSzTx/>
              <a:buFontTx/>
              <a:buNone/>
              <a:tabLst/>
              <a:defRPr/>
            </a:pPr>
            <a:r>
              <a:rPr kumimoji="0" lang="sv" sz="800" b="0" i="0" u="none" strike="noStrike" kern="1200" cap="none" spc="0" normalizeH="0" baseline="0" noProof="0">
                <a:ln>
                  <a:noFill/>
                </a:ln>
                <a:solidFill>
                  <a:srgbClr val="373636"/>
                </a:solidFill>
                <a:effectLst/>
                <a:uLnTx/>
                <a:uFillTx/>
                <a:latin typeface="Georgia"/>
                <a:ea typeface="Georgia"/>
                <a:cs typeface="Georgia"/>
                <a:sym typeface="Georgia"/>
              </a:rPr>
              <a:t>x:		...</a:t>
            </a:r>
          </a:p>
        </p:txBody>
      </p:sp>
      <p:cxnSp>
        <p:nvCxnSpPr>
          <p:cNvPr id="39" name="Straight Connector 38"/>
          <p:cNvCxnSpPr>
            <a:stCxn id="38" idx="2"/>
            <a:endCxn id="37" idx="0"/>
          </p:cNvCxnSpPr>
          <p:nvPr/>
        </p:nvCxnSpPr>
        <p:spPr>
          <a:xfrm>
            <a:off x="2145938" y="2511758"/>
            <a:ext cx="1" cy="4834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7" idx="2"/>
            <a:endCxn id="10" idx="0"/>
          </p:cNvCxnSpPr>
          <p:nvPr/>
        </p:nvCxnSpPr>
        <p:spPr>
          <a:xfrm>
            <a:off x="2145939" y="3793865"/>
            <a:ext cx="3186" cy="618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5798185" y="5929311"/>
            <a:ext cx="213562" cy="163439"/>
            <a:chOff x="5858054" y="4435993"/>
            <a:chExt cx="213562" cy="163439"/>
          </a:xfrm>
        </p:grpSpPr>
        <p:cxnSp>
          <p:nvCxnSpPr>
            <p:cNvPr id="49" name="Straight Arrow Connector 48"/>
            <p:cNvCxnSpPr/>
            <p:nvPr/>
          </p:nvCxnSpPr>
          <p:spPr>
            <a:xfrm flipH="1">
              <a:off x="5858054" y="4599432"/>
              <a:ext cx="2135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58054" y="4435993"/>
              <a:ext cx="213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071616" y="4435993"/>
              <a:ext cx="0" cy="1634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a:cxnSpLocks/>
          </p:cNvCxnSpPr>
          <p:nvPr/>
        </p:nvCxnSpPr>
        <p:spPr>
          <a:xfrm flipV="1">
            <a:off x="5457980" y="2507473"/>
            <a:ext cx="1793631" cy="3318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5610380" y="2507473"/>
            <a:ext cx="2332893" cy="3318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039396" y="2664371"/>
            <a:ext cx="1212215" cy="261610"/>
          </a:xfrm>
          <a:prstGeom prst="rect">
            <a:avLst/>
          </a:prstGeom>
          <a:noFill/>
        </p:spPr>
        <p:txBody>
          <a:bodyPr wrap="square" rtlCol="0">
            <a:spAutoFit/>
          </a:bodyPr>
          <a:lstStyle/>
          <a:p>
            <a:r>
              <a:rPr lang="en-GB" sz="1100" dirty="0" err="1" smtClean="0"/>
              <a:t>heeftBeheerder</a:t>
            </a:r>
            <a:endParaRPr lang="en-US" sz="1100" dirty="0"/>
          </a:p>
        </p:txBody>
      </p:sp>
      <p:sp>
        <p:nvSpPr>
          <p:cNvPr id="44" name="TextBox 43"/>
          <p:cNvSpPr txBox="1"/>
          <p:nvPr/>
        </p:nvSpPr>
        <p:spPr>
          <a:xfrm>
            <a:off x="7556469" y="2874169"/>
            <a:ext cx="1450685" cy="430887"/>
          </a:xfrm>
          <a:prstGeom prst="rect">
            <a:avLst/>
          </a:prstGeom>
          <a:noFill/>
        </p:spPr>
        <p:txBody>
          <a:bodyPr wrap="square" rtlCol="0">
            <a:spAutoFit/>
          </a:bodyPr>
          <a:lstStyle/>
          <a:p>
            <a:r>
              <a:rPr lang="en-GB" sz="1100" dirty="0" err="1" smtClean="0"/>
              <a:t>Recht</a:t>
            </a:r>
            <a:r>
              <a:rPr lang="en-GB" sz="1100" dirty="0" smtClean="0"/>
              <a:t>, </a:t>
            </a:r>
            <a:r>
              <a:rPr lang="en-GB" sz="1100" dirty="0" err="1" smtClean="0"/>
              <a:t>Restrictie</a:t>
            </a:r>
            <a:r>
              <a:rPr lang="en-GB" sz="1100" dirty="0"/>
              <a:t> </a:t>
            </a:r>
            <a:r>
              <a:rPr lang="en-GB" sz="1100" dirty="0" smtClean="0"/>
              <a:t>&amp; </a:t>
            </a:r>
            <a:r>
              <a:rPr lang="en-GB" sz="1100" dirty="0" err="1" smtClean="0"/>
              <a:t>Verantwoordelijkheid</a:t>
            </a:r>
            <a:endParaRPr lang="en-US" sz="1100" dirty="0"/>
          </a:p>
        </p:txBody>
      </p:sp>
    </p:spTree>
    <p:extLst>
      <p:ext uri="{BB962C8B-B14F-4D97-AF65-F5344CB8AC3E}">
        <p14:creationId xmlns:p14="http://schemas.microsoft.com/office/powerpoint/2010/main" val="75958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a:t>‘Percelen’</a:t>
            </a:r>
          </a:p>
        </p:txBody>
      </p:sp>
      <p:sp>
        <p:nvSpPr>
          <p:cNvPr id="3" name="Title 2"/>
          <p:cNvSpPr>
            <a:spLocks noGrp="1"/>
          </p:cNvSpPr>
          <p:nvPr>
            <p:ph type="title"/>
          </p:nvPr>
        </p:nvSpPr>
        <p:spPr/>
        <p:txBody>
          <a:bodyPr/>
          <a:lstStyle/>
          <a:p>
            <a:r>
              <a:rPr lang="nl-BE"/>
              <a:t>Definities</a:t>
            </a:r>
            <a:endParaRPr lang="nl-BE" noProof="0"/>
          </a:p>
        </p:txBody>
      </p:sp>
    </p:spTree>
    <p:extLst>
      <p:ext uri="{BB962C8B-B14F-4D97-AF65-F5344CB8AC3E}">
        <p14:creationId xmlns:p14="http://schemas.microsoft.com/office/powerpoint/2010/main" val="42363945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Definities</a:t>
            </a:r>
          </a:p>
        </p:txBody>
      </p:sp>
      <p:sp>
        <p:nvSpPr>
          <p:cNvPr id="5" name="Content Placeholder 4"/>
          <p:cNvSpPr>
            <a:spLocks noGrp="1"/>
          </p:cNvSpPr>
          <p:nvPr>
            <p:ph sz="quarter" idx="10"/>
          </p:nvPr>
        </p:nvSpPr>
        <p:spPr>
          <a:xfrm>
            <a:off x="662524" y="1083732"/>
            <a:ext cx="8562439" cy="5390809"/>
          </a:xfrm>
        </p:spPr>
        <p:txBody>
          <a:bodyPr>
            <a:normAutofit/>
          </a:bodyPr>
          <a:lstStyle/>
          <a:p>
            <a:r>
              <a:rPr lang="nl-NL" b="1" dirty="0">
                <a:latin typeface="FlandersArtSans-Regular" panose="020B0604020202020204" charset="0"/>
              </a:rPr>
              <a:t>Agent</a:t>
            </a:r>
          </a:p>
          <a:p>
            <a:r>
              <a:rPr lang="nl-NL" dirty="0">
                <a:latin typeface="FlandersArtSans-Regular" panose="020B0604020202020204" charset="0"/>
              </a:rPr>
              <a:t>Definities uit andere modellen:</a:t>
            </a:r>
          </a:p>
          <a:p>
            <a:pPr lvl="1"/>
            <a:r>
              <a:rPr lang="nl-NL" dirty="0" smtClean="0">
                <a:latin typeface="FlandersArtSans-Regular" panose="020B0604020202020204" charset="0"/>
              </a:rPr>
              <a:t>“Party” (LADM):</a:t>
            </a:r>
            <a:r>
              <a:rPr lang="nl-NL" dirty="0">
                <a:latin typeface="FlandersArtSans-Regular" panose="020B0604020202020204" charset="0"/>
              </a:rPr>
              <a:t/>
            </a:r>
            <a:br>
              <a:rPr lang="nl-NL" dirty="0">
                <a:latin typeface="FlandersArtSans-Regular" panose="020B0604020202020204" charset="0"/>
              </a:rPr>
            </a:br>
            <a:r>
              <a:rPr lang="nl-NL" dirty="0">
                <a:latin typeface="FlandersArtSans-Regular" panose="020B0604020202020204" charset="0"/>
              </a:rPr>
              <a:t>“Person or organization that plays a role in a rights transaction</a:t>
            </a:r>
            <a:r>
              <a:rPr lang="nl-NL" dirty="0" smtClean="0">
                <a:latin typeface="FlandersArtSans-Regular" panose="020B0604020202020204" charset="0"/>
              </a:rPr>
              <a:t>”</a:t>
            </a:r>
            <a:br>
              <a:rPr lang="nl-NL" dirty="0" smtClean="0">
                <a:latin typeface="FlandersArtSans-Regular" panose="020B0604020202020204" charset="0"/>
              </a:rPr>
            </a:br>
            <a:endParaRPr lang="nl-NL" dirty="0">
              <a:latin typeface="FlandersArtSans-Regular" panose="020B0604020202020204" charset="0"/>
            </a:endParaRPr>
          </a:p>
          <a:p>
            <a:pPr lvl="1"/>
            <a:r>
              <a:rPr lang="nl-NL" dirty="0" smtClean="0">
                <a:latin typeface="FlandersArtSans-Regular" panose="020B0604020202020204" charset="0"/>
              </a:rPr>
              <a:t>“Agent” (OSLO): </a:t>
            </a:r>
            <a:br>
              <a:rPr lang="nl-NL" dirty="0" smtClean="0">
                <a:latin typeface="FlandersArtSans-Regular" panose="020B0604020202020204" charset="0"/>
              </a:rPr>
            </a:br>
            <a:r>
              <a:rPr lang="nl-NL" dirty="0" smtClean="0">
                <a:latin typeface="FlandersArtSans-Regular" panose="020B0604020202020204" charset="0"/>
              </a:rPr>
              <a:t>“</a:t>
            </a:r>
            <a:r>
              <a:rPr lang="nl-NL" dirty="0">
                <a:latin typeface="FlandersArtSans-Regular" panose="020B0604020202020204" charset="0"/>
              </a:rPr>
              <a:t>Iemand die of iets dat kan handelen of een effect kan teweeg brengen”</a:t>
            </a:r>
          </a:p>
          <a:p>
            <a:pPr marL="16329" indent="0">
              <a:buNone/>
            </a:pPr>
            <a:endParaRPr lang="nl-BE" dirty="0"/>
          </a:p>
          <a:p>
            <a:endParaRPr lang="nl-BE" dirty="0"/>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39</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spTree>
    <p:extLst>
      <p:ext uri="{BB962C8B-B14F-4D97-AF65-F5344CB8AC3E}">
        <p14:creationId xmlns:p14="http://schemas.microsoft.com/office/powerpoint/2010/main" val="112600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ctrTitle"/>
          </p:nvPr>
        </p:nvSpPr>
        <p:spPr>
          <a:xfrm>
            <a:off x="740370" y="1440062"/>
            <a:ext cx="8420100" cy="1194395"/>
          </a:xfrm>
        </p:spPr>
        <p:txBody>
          <a:bodyPr/>
          <a:lstStyle/>
          <a:p>
            <a:pPr eaLnBrk="1" hangingPunct="1"/>
            <a:r>
              <a:rPr lang="nl-BE" altLang="nl-BE" b="1" smtClean="0"/>
              <a:t>Werkgroep OSLO Perceel</a:t>
            </a:r>
            <a:br>
              <a:rPr lang="nl-BE" altLang="nl-BE" b="1" smtClean="0"/>
            </a:br>
            <a:r>
              <a:rPr lang="nl-BE" altLang="nl-BE" b="1" smtClean="0"/>
              <a:t>Use case ‘Akteperceel’</a:t>
            </a:r>
          </a:p>
        </p:txBody>
      </p:sp>
      <p:sp>
        <p:nvSpPr>
          <p:cNvPr id="3" name="Ondertitel 2"/>
          <p:cNvSpPr>
            <a:spLocks noGrp="1"/>
          </p:cNvSpPr>
          <p:nvPr>
            <p:ph type="subTitle" idx="1"/>
          </p:nvPr>
        </p:nvSpPr>
        <p:spPr>
          <a:xfrm>
            <a:off x="1483320" y="2866628"/>
            <a:ext cx="6934200" cy="1423988"/>
          </a:xfrm>
        </p:spPr>
        <p:txBody>
          <a:bodyPr rtlCol="0">
            <a:normAutofit fontScale="92500"/>
          </a:bodyPr>
          <a:lstStyle/>
          <a:p>
            <a:pPr eaLnBrk="1" fontAlgn="auto" hangingPunct="1">
              <a:spcAft>
                <a:spcPts val="0"/>
              </a:spcAft>
              <a:defRPr/>
            </a:pPr>
            <a:endParaRPr lang="nl-BE" sz="2275" i="1" dirty="0">
              <a:solidFill>
                <a:schemeClr val="accent1">
                  <a:lumMod val="50000"/>
                </a:schemeClr>
              </a:solidFill>
            </a:endParaRPr>
          </a:p>
          <a:p>
            <a:pPr eaLnBrk="1" fontAlgn="auto" hangingPunct="1">
              <a:spcAft>
                <a:spcPts val="0"/>
              </a:spcAft>
              <a:defRPr/>
            </a:pPr>
            <a:r>
              <a:rPr lang="nl-BE" sz="2925" i="1" dirty="0">
                <a:solidFill>
                  <a:schemeClr val="accent1">
                    <a:lumMod val="50000"/>
                  </a:schemeClr>
                </a:solidFill>
              </a:rPr>
              <a:t>VLINTER </a:t>
            </a:r>
            <a:r>
              <a:rPr lang="nl-BE" sz="2925" i="1" dirty="0" err="1">
                <a:solidFill>
                  <a:schemeClr val="accent1">
                    <a:lumMod val="50000"/>
                  </a:schemeClr>
                </a:solidFill>
              </a:rPr>
              <a:t>Streekontwikkelingsintercommunales</a:t>
            </a:r>
            <a:endParaRPr lang="nl-BE" sz="2925" i="1" dirty="0">
              <a:solidFill>
                <a:schemeClr val="accent1">
                  <a:lumMod val="50000"/>
                </a:schemeClr>
              </a:solidFill>
            </a:endParaRPr>
          </a:p>
          <a:p>
            <a:pPr eaLnBrk="1" fontAlgn="auto" hangingPunct="1">
              <a:spcAft>
                <a:spcPts val="0"/>
              </a:spcAft>
              <a:defRPr/>
            </a:pPr>
            <a:r>
              <a:rPr lang="nl-BE" sz="2275" i="1">
                <a:solidFill>
                  <a:schemeClr val="accent1">
                    <a:lumMod val="50000"/>
                  </a:schemeClr>
                </a:solidFill>
              </a:rPr>
              <a:t>6/05/2019</a:t>
            </a:r>
            <a:endParaRPr lang="nl-BE" sz="2275" i="1" dirty="0">
              <a:solidFill>
                <a:schemeClr val="accent1">
                  <a:lumMod val="50000"/>
                </a:schemeClr>
              </a:solidFill>
            </a:endParaRPr>
          </a:p>
          <a:p>
            <a:pPr eaLnBrk="1" fontAlgn="auto" hangingPunct="1">
              <a:spcAft>
                <a:spcPts val="0"/>
              </a:spcAft>
              <a:defRPr/>
            </a:pPr>
            <a:endParaRPr lang="nl-BE" sz="2925" i="1" dirty="0">
              <a:solidFill>
                <a:schemeClr val="accent1">
                  <a:lumMod val="50000"/>
                </a:schemeClr>
              </a:solidFill>
            </a:endParaRPr>
          </a:p>
        </p:txBody>
      </p:sp>
      <p:pic>
        <p:nvPicPr>
          <p:cNvPr id="14340" name="Afbeelding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0978" y="4522787"/>
            <a:ext cx="4738886" cy="131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3916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Definities</a:t>
            </a:r>
          </a:p>
        </p:txBody>
      </p:sp>
      <p:sp>
        <p:nvSpPr>
          <p:cNvPr id="5" name="Content Placeholder 4"/>
          <p:cNvSpPr>
            <a:spLocks noGrp="1"/>
          </p:cNvSpPr>
          <p:nvPr>
            <p:ph sz="quarter" idx="10"/>
          </p:nvPr>
        </p:nvSpPr>
        <p:spPr>
          <a:xfrm>
            <a:off x="662524" y="1083732"/>
            <a:ext cx="8562439" cy="5390809"/>
          </a:xfrm>
        </p:spPr>
        <p:txBody>
          <a:bodyPr>
            <a:normAutofit/>
          </a:bodyPr>
          <a:lstStyle/>
          <a:p>
            <a:r>
              <a:rPr lang="nl-NL" b="1">
                <a:latin typeface="FlandersArtSans-Regular" panose="020B0604020202020204" charset="0"/>
              </a:rPr>
              <a:t>Kadastraal Planperceel</a:t>
            </a:r>
          </a:p>
          <a:p>
            <a:r>
              <a:rPr lang="nl-NL">
                <a:latin typeface="FlandersArtSans-Regular" panose="020B0604020202020204" charset="0"/>
              </a:rPr>
              <a:t>Definities uit andere modellen:</a:t>
            </a:r>
          </a:p>
          <a:p>
            <a:pPr lvl="1"/>
            <a:r>
              <a:rPr lang="en-GB">
                <a:latin typeface="FlandersArtSans-Regular" panose="020B0604020202020204" charset="0"/>
              </a:rPr>
              <a:t>AAPD: “de </a:t>
            </a:r>
            <a:r>
              <a:rPr lang="en-GB" err="1">
                <a:latin typeface="FlandersArtSans-Regular" panose="020B0604020202020204" charset="0"/>
              </a:rPr>
              <a:t>grafische</a:t>
            </a:r>
            <a:r>
              <a:rPr lang="en-GB">
                <a:latin typeface="FlandersArtSans-Regular" panose="020B0604020202020204" charset="0"/>
              </a:rPr>
              <a:t> </a:t>
            </a:r>
            <a:r>
              <a:rPr lang="en-GB" err="1">
                <a:latin typeface="FlandersArtSans-Regular" panose="020B0604020202020204" charset="0"/>
              </a:rPr>
              <a:t>voorstelling</a:t>
            </a:r>
            <a:r>
              <a:rPr lang="en-GB">
                <a:latin typeface="FlandersArtSans-Regular" panose="020B0604020202020204" charset="0"/>
              </a:rPr>
              <a:t> </a:t>
            </a:r>
            <a:r>
              <a:rPr lang="en-GB" err="1">
                <a:latin typeface="FlandersArtSans-Regular" panose="020B0604020202020204" charset="0"/>
              </a:rPr>
              <a:t>en</a:t>
            </a:r>
            <a:r>
              <a:rPr lang="en-GB">
                <a:latin typeface="FlandersArtSans-Regular" panose="020B0604020202020204" charset="0"/>
              </a:rPr>
              <a:t> de </a:t>
            </a:r>
            <a:r>
              <a:rPr lang="en-GB" err="1">
                <a:latin typeface="FlandersArtSans-Regular" panose="020B0604020202020204" charset="0"/>
              </a:rPr>
              <a:t>verzameling</a:t>
            </a:r>
            <a:r>
              <a:rPr lang="en-GB">
                <a:latin typeface="FlandersArtSans-Regular" panose="020B0604020202020204" charset="0"/>
              </a:rPr>
              <a:t> op </a:t>
            </a:r>
            <a:r>
              <a:rPr lang="en-GB" err="1">
                <a:latin typeface="FlandersArtSans-Regular" panose="020B0604020202020204" charset="0"/>
              </a:rPr>
              <a:t>een</a:t>
            </a:r>
            <a:r>
              <a:rPr lang="en-GB">
                <a:latin typeface="FlandersArtSans-Regular" panose="020B0604020202020204" charset="0"/>
              </a:rPr>
              <a:t> plan van </a:t>
            </a:r>
            <a:r>
              <a:rPr lang="en-GB" err="1">
                <a:latin typeface="FlandersArtSans-Regular" panose="020B0604020202020204" charset="0"/>
              </a:rPr>
              <a:t>alle</a:t>
            </a:r>
            <a:r>
              <a:rPr lang="en-GB">
                <a:latin typeface="FlandersArtSans-Regular" panose="020B0604020202020204" charset="0"/>
              </a:rPr>
              <a:t> </a:t>
            </a:r>
            <a:r>
              <a:rPr lang="en-GB" err="1">
                <a:latin typeface="FlandersArtSans-Regular" panose="020B0604020202020204" charset="0"/>
              </a:rPr>
              <a:t>kadastrale</a:t>
            </a:r>
            <a:r>
              <a:rPr lang="en-GB">
                <a:latin typeface="FlandersArtSans-Regular" panose="020B0604020202020204" charset="0"/>
              </a:rPr>
              <a:t> </a:t>
            </a:r>
            <a:r>
              <a:rPr lang="en-GB" err="1">
                <a:latin typeface="FlandersArtSans-Regular" panose="020B0604020202020204" charset="0"/>
              </a:rPr>
              <a:t>planpercelen</a:t>
            </a:r>
            <a:r>
              <a:rPr lang="en-GB">
                <a:latin typeface="FlandersArtSans-Regular" panose="020B0604020202020204" charset="0"/>
              </a:rPr>
              <a:t> van het </a:t>
            </a:r>
            <a:r>
              <a:rPr lang="en-GB" err="1">
                <a:latin typeface="FlandersArtSans-Regular" panose="020B0604020202020204" charset="0"/>
              </a:rPr>
              <a:t>Belgische</a:t>
            </a:r>
            <a:r>
              <a:rPr lang="en-GB">
                <a:latin typeface="FlandersArtSans-Regular" panose="020B0604020202020204" charset="0"/>
              </a:rPr>
              <a:t> </a:t>
            </a:r>
            <a:r>
              <a:rPr lang="en-GB" err="1">
                <a:latin typeface="FlandersArtSans-Regular" panose="020B0604020202020204" charset="0"/>
              </a:rPr>
              <a:t>grondgebied</a:t>
            </a:r>
            <a:r>
              <a:rPr lang="en-GB">
                <a:latin typeface="FlandersArtSans-Regular" panose="020B0604020202020204" charset="0"/>
              </a:rPr>
              <a:t>”</a:t>
            </a:r>
          </a:p>
          <a:p>
            <a:pPr lvl="1"/>
            <a:r>
              <a:rPr lang="nl-NL">
                <a:latin typeface="FlandersArtSans-Regular" panose="020B0604020202020204" charset="0"/>
              </a:rPr>
              <a:t>Deze dataset bestaat voornamelijk uit de volgende lagen:</a:t>
            </a:r>
          </a:p>
          <a:p>
            <a:pPr lvl="2"/>
            <a:r>
              <a:rPr lang="nl-NL">
                <a:latin typeface="FlandersArtSans-Regular" panose="020B0604020202020204" charset="0"/>
              </a:rPr>
              <a:t>de onroerende goederen: kadastrale planpercelen (eigendomsgrenspalen), gebouwen en in bepaalde gevallen ook materiaal en outillage;</a:t>
            </a:r>
          </a:p>
          <a:p>
            <a:pPr lvl="2"/>
            <a:r>
              <a:rPr lang="nl-NL">
                <a:latin typeface="FlandersArtSans-Regular" panose="020B0604020202020204" charset="0"/>
              </a:rPr>
              <a:t>de straatnamen, adressen, plaatsnamen;</a:t>
            </a:r>
          </a:p>
          <a:p>
            <a:pPr lvl="2"/>
            <a:r>
              <a:rPr lang="nl-NL">
                <a:latin typeface="FlandersArtSans-Regular" panose="020B0604020202020204" charset="0"/>
              </a:rPr>
              <a:t>de grenzen van ruilverkavelingen en van polders en wateringen;</a:t>
            </a:r>
          </a:p>
          <a:p>
            <a:pPr lvl="2"/>
            <a:r>
              <a:rPr lang="nl-NL">
                <a:latin typeface="FlandersArtSans-Regular" panose="020B0604020202020204" charset="0"/>
              </a:rPr>
              <a:t>de administratieve en kadastrale grenzen</a:t>
            </a:r>
            <a:endParaRPr lang="en-GB">
              <a:latin typeface="FlandersArtSans-Regular" panose="020B0604020202020204" charset="0"/>
            </a:endParaRPr>
          </a:p>
          <a:p>
            <a:endParaRPr lang="nl-NL">
              <a:latin typeface="FlandersArtSans-Regular" panose="020B0604020202020204" charset="0"/>
            </a:endParaRPr>
          </a:p>
          <a:p>
            <a:pPr marL="16329" indent="0">
              <a:buNone/>
            </a:pPr>
            <a:endParaRPr lang="nl-BE"/>
          </a:p>
          <a:p>
            <a:endParaRPr lang="nl-BE"/>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40</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spTree>
    <p:extLst>
      <p:ext uri="{BB962C8B-B14F-4D97-AF65-F5344CB8AC3E}">
        <p14:creationId xmlns:p14="http://schemas.microsoft.com/office/powerpoint/2010/main" val="355623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Definities</a:t>
            </a:r>
          </a:p>
        </p:txBody>
      </p:sp>
      <p:sp>
        <p:nvSpPr>
          <p:cNvPr id="5" name="Content Placeholder 4"/>
          <p:cNvSpPr>
            <a:spLocks noGrp="1"/>
          </p:cNvSpPr>
          <p:nvPr>
            <p:ph sz="quarter" idx="10"/>
          </p:nvPr>
        </p:nvSpPr>
        <p:spPr>
          <a:xfrm>
            <a:off x="662524" y="1083732"/>
            <a:ext cx="8562439" cy="5390809"/>
          </a:xfrm>
        </p:spPr>
        <p:txBody>
          <a:bodyPr>
            <a:normAutofit/>
          </a:bodyPr>
          <a:lstStyle/>
          <a:p>
            <a:r>
              <a:rPr lang="nl-NL" b="1" dirty="0">
                <a:latin typeface="FlandersArtSans-Regular" panose="020B0604020202020204" charset="0"/>
              </a:rPr>
              <a:t>Kadastraal Patrimoniumperceel</a:t>
            </a:r>
          </a:p>
          <a:p>
            <a:r>
              <a:rPr lang="nl-NL" dirty="0">
                <a:latin typeface="FlandersArtSans-Regular" panose="020B0604020202020204" charset="0"/>
              </a:rPr>
              <a:t>Definities uit andere modellen:</a:t>
            </a:r>
          </a:p>
          <a:p>
            <a:pPr lvl="1"/>
            <a:r>
              <a:rPr lang="en-GB" dirty="0">
                <a:latin typeface="FlandersArtSans-Regular" panose="020B0604020202020204" charset="0"/>
              </a:rPr>
              <a:t>AAPD: “</a:t>
            </a:r>
            <a:r>
              <a:rPr lang="nl-NL" dirty="0">
                <a:latin typeface="FlandersArtSans-Regular" panose="020B0604020202020204" charset="0"/>
              </a:rPr>
              <a:t>Een onroerend goed of onroerend recht dat in hoofde van één of meerdere titularissen van een zakelijk recht onderworpen is aan een bepaald eigendomsstatuut.”</a:t>
            </a:r>
          </a:p>
          <a:p>
            <a:pPr lvl="1"/>
            <a:endParaRPr lang="nl-NL" dirty="0">
              <a:latin typeface="FlandersArtSans-Regular" panose="020B0604020202020204" charset="0"/>
            </a:endParaRPr>
          </a:p>
          <a:p>
            <a:r>
              <a:rPr lang="nl-NL" dirty="0">
                <a:latin typeface="FlandersArtSans-Regular" panose="020B0604020202020204" charset="0"/>
              </a:rPr>
              <a:t>Elk kadastraal patrimoniumperceel, zoals verwerkt en opgeslagen in de databank van de patrimoniumdocumentatie, is gekoppeld aan een kadastraal planperceel.</a:t>
            </a:r>
            <a:endParaRPr lang="nl-BE" dirty="0">
              <a:latin typeface="FlandersArtSans-Regular" panose="020B0604020202020204" charset="0"/>
            </a:endParaRPr>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41</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spTree>
    <p:extLst>
      <p:ext uri="{BB962C8B-B14F-4D97-AF65-F5344CB8AC3E}">
        <p14:creationId xmlns:p14="http://schemas.microsoft.com/office/powerpoint/2010/main" val="1222760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Definities</a:t>
            </a:r>
          </a:p>
        </p:txBody>
      </p:sp>
      <p:sp>
        <p:nvSpPr>
          <p:cNvPr id="5" name="Content Placeholder 4"/>
          <p:cNvSpPr>
            <a:spLocks noGrp="1"/>
          </p:cNvSpPr>
          <p:nvPr>
            <p:ph sz="quarter" idx="10"/>
          </p:nvPr>
        </p:nvSpPr>
        <p:spPr>
          <a:xfrm>
            <a:off x="662524" y="1083732"/>
            <a:ext cx="8562439" cy="5390809"/>
          </a:xfrm>
        </p:spPr>
        <p:txBody>
          <a:bodyPr>
            <a:normAutofit fontScale="92500" lnSpcReduction="10000"/>
          </a:bodyPr>
          <a:lstStyle/>
          <a:p>
            <a:r>
              <a:rPr lang="nl-NL" b="1" dirty="0">
                <a:latin typeface="FlandersArtSans-Regular" panose="020B0604020202020204" charset="0"/>
              </a:rPr>
              <a:t>Gebouw</a:t>
            </a:r>
          </a:p>
          <a:p>
            <a:r>
              <a:rPr lang="nl-NL" dirty="0">
                <a:latin typeface="FlandersArtSans-Regular" panose="020B0604020202020204" charset="0"/>
              </a:rPr>
              <a:t>Definities uit andere modellen:</a:t>
            </a:r>
          </a:p>
          <a:p>
            <a:pPr lvl="1"/>
            <a:r>
              <a:rPr lang="en-GB" dirty="0">
                <a:latin typeface="FlandersArtSans-Regular" panose="020B0604020202020204" charset="0"/>
              </a:rPr>
              <a:t>INSPIRE Building: “A Building is an enclosed construction above and/or underground, used or intended for the shelter of humans, animals or things or for the production of economic goods. A building refers to any structure permanently constructed or erected on its site.”</a:t>
            </a:r>
            <a:r>
              <a:rPr lang="en-GB" dirty="0"/>
              <a:t/>
            </a:r>
            <a:br>
              <a:rPr lang="en-GB" dirty="0"/>
            </a:br>
            <a:endParaRPr lang="en-GB" dirty="0"/>
          </a:p>
          <a:p>
            <a:pPr lvl="1"/>
            <a:r>
              <a:rPr lang="en-GB" dirty="0">
                <a:latin typeface="FlandersArtSans-Regular" panose="020B0604020202020204" charset="0"/>
              </a:rPr>
              <a:t>OSLO </a:t>
            </a:r>
            <a:r>
              <a:rPr lang="en-GB" dirty="0" err="1">
                <a:latin typeface="FlandersArtSans-Regular" panose="020B0604020202020204" charset="0"/>
              </a:rPr>
              <a:t>Gebouwenregister</a:t>
            </a:r>
            <a:r>
              <a:rPr lang="en-GB" dirty="0">
                <a:latin typeface="FlandersArtSans-Regular" panose="020B0604020202020204" charset="0"/>
              </a:rPr>
              <a:t>: “</a:t>
            </a:r>
            <a:r>
              <a:rPr lang="nl-NL" dirty="0">
                <a:latin typeface="FlandersArtSans-Regular" panose="020B0604020202020204" charset="0"/>
              </a:rPr>
              <a:t>Een gesloten en/of overdekt, bovengronds of ondergronds bouwwerk, dat dient of bestemd is, ofwel om mensen, dieren en voorwerpen onder te brengen, ofwel om economische goederen te vervaardigen of diensten te verstrekken. Een gebouw verwijst naar gelijk welke structuur die op blijvende wijze op een terrein opgetrokken of gebouwd wordt.”</a:t>
            </a:r>
            <a:r>
              <a:rPr lang="en-GB" dirty="0"/>
              <a:t/>
            </a:r>
            <a:br>
              <a:rPr lang="en-GB" dirty="0"/>
            </a:br>
            <a:endParaRPr lang="nl-BE" dirty="0">
              <a:latin typeface="FlandersArtSans-Regular" panose="020B0604020202020204" charset="0"/>
            </a:endParaRPr>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42</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spTree>
    <p:extLst>
      <p:ext uri="{BB962C8B-B14F-4D97-AF65-F5344CB8AC3E}">
        <p14:creationId xmlns:p14="http://schemas.microsoft.com/office/powerpoint/2010/main" val="137038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2523" y="365129"/>
            <a:ext cx="8765987" cy="567560"/>
          </a:xfrm>
        </p:spPr>
        <p:txBody>
          <a:bodyPr/>
          <a:lstStyle/>
          <a:p>
            <a:r>
              <a:rPr lang="nl-BE" noProof="0"/>
              <a:t>Definities</a:t>
            </a:r>
          </a:p>
        </p:txBody>
      </p:sp>
      <p:sp>
        <p:nvSpPr>
          <p:cNvPr id="5" name="Content Placeholder 4"/>
          <p:cNvSpPr>
            <a:spLocks noGrp="1"/>
          </p:cNvSpPr>
          <p:nvPr>
            <p:ph sz="quarter" idx="10"/>
          </p:nvPr>
        </p:nvSpPr>
        <p:spPr>
          <a:xfrm>
            <a:off x="662524" y="1083732"/>
            <a:ext cx="8562439" cy="5390809"/>
          </a:xfrm>
        </p:spPr>
        <p:txBody>
          <a:bodyPr>
            <a:normAutofit fontScale="85000" lnSpcReduction="10000"/>
          </a:bodyPr>
          <a:lstStyle/>
          <a:p>
            <a:r>
              <a:rPr lang="nl-NL" b="1" dirty="0">
                <a:latin typeface="FlandersArtSans-Regular" panose="020B0604020202020204" charset="0"/>
              </a:rPr>
              <a:t>Gebouweenheid</a:t>
            </a:r>
          </a:p>
          <a:p>
            <a:r>
              <a:rPr lang="nl-NL" dirty="0">
                <a:latin typeface="FlandersArtSans-Regular" panose="020B0604020202020204" charset="0"/>
              </a:rPr>
              <a:t>Definities uit andere modellen:</a:t>
            </a:r>
          </a:p>
          <a:p>
            <a:pPr lvl="1"/>
            <a:r>
              <a:rPr lang="en-GB" dirty="0">
                <a:latin typeface="FlandersArtSans-Regular" panose="020B0604020202020204" charset="0"/>
              </a:rPr>
              <a:t>INSPIRE Building: “A Building is an enclosed construction above and/or underground, used or intended for the shelter of humans, animals or things or for the production of economic goods. A building refers to any structure permanently constructed or erected on its site.”</a:t>
            </a:r>
            <a:r>
              <a:rPr lang="en-GB" dirty="0"/>
              <a:t/>
            </a:r>
            <a:br>
              <a:rPr lang="en-GB" dirty="0"/>
            </a:br>
            <a:endParaRPr lang="en-GB" dirty="0"/>
          </a:p>
          <a:p>
            <a:pPr lvl="1"/>
            <a:r>
              <a:rPr lang="en-GB" dirty="0">
                <a:latin typeface="FlandersArtSans-Regular" panose="020B0604020202020204" charset="0"/>
              </a:rPr>
              <a:t>OSLO </a:t>
            </a:r>
            <a:r>
              <a:rPr lang="en-GB" dirty="0" err="1">
                <a:latin typeface="FlandersArtSans-Regular" panose="020B0604020202020204" charset="0"/>
              </a:rPr>
              <a:t>Gebouwenregister</a:t>
            </a:r>
            <a:r>
              <a:rPr lang="en-GB" dirty="0">
                <a:latin typeface="FlandersArtSans-Regular" panose="020B0604020202020204" charset="0"/>
              </a:rPr>
              <a:t>: </a:t>
            </a:r>
            <a:r>
              <a:rPr lang="en-GB" dirty="0" smtClean="0">
                <a:latin typeface="FlandersArtSans-Regular" panose="020B0604020202020204" charset="0"/>
              </a:rPr>
              <a:t>“</a:t>
            </a:r>
            <a:r>
              <a:rPr lang="nl-NL" dirty="0">
                <a:latin typeface="FlandersArtSans-Regular" panose="020B0604020202020204" charset="0"/>
              </a:rPr>
              <a:t>De kleinste eenheid binnen een gebouw die geschikt is voor woon-, bedrijfsmatige, of recreatieve doeleinden en die ontsloten wordt via een eigen afsluitbare toegang vanaf de openbare weg, een erf of een gedeelde circulatieruimte. Een gebouweenheid is in functioneel opzicht zelfstandig. Daarnaast kan een gebouweenheid ook een gemeenschappelijk deel zijn</a:t>
            </a:r>
            <a:r>
              <a:rPr lang="nl-NL" dirty="0" smtClean="0">
                <a:latin typeface="FlandersArtSans-Regular" panose="020B0604020202020204" charset="0"/>
              </a:rPr>
              <a:t>.”</a:t>
            </a:r>
            <a:br>
              <a:rPr lang="nl-NL" dirty="0" smtClean="0">
                <a:latin typeface="FlandersArtSans-Regular" panose="020B0604020202020204" charset="0"/>
              </a:rPr>
            </a:br>
            <a:endParaRPr lang="nl-NL" dirty="0">
              <a:latin typeface="FlandersArtSans-Regular" panose="020B0604020202020204" charset="0"/>
            </a:endParaRPr>
          </a:p>
          <a:p>
            <a:pPr lvl="1"/>
            <a:r>
              <a:rPr lang="nl-NL" dirty="0">
                <a:latin typeface="FlandersArtSans-Regular" panose="020B0604020202020204" charset="0"/>
              </a:rPr>
              <a:t>LADM: “component of building (the legal, recorded or informal space of the physical entity)”</a:t>
            </a:r>
            <a:r>
              <a:rPr lang="en-GB" dirty="0"/>
              <a:t/>
            </a:r>
            <a:br>
              <a:rPr lang="en-GB" dirty="0"/>
            </a:br>
            <a:endParaRPr lang="nl-BE" dirty="0">
              <a:latin typeface="FlandersArtSans-Regular" panose="020B0604020202020204" charset="0"/>
            </a:endParaRPr>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43</a:t>
            </a:fld>
            <a:endParaRPr kumimoji="0" lang="nl-BE" sz="1100" b="0" i="0" u="none" strike="noStrike" kern="1200" cap="none" spc="0" normalizeH="0" baseline="0" noProof="0">
              <a:ln>
                <a:noFill/>
              </a:ln>
              <a:solidFill>
                <a:srgbClr val="6B6B6B"/>
              </a:solidFill>
              <a:effectLst/>
              <a:uLnTx/>
              <a:uFillTx/>
              <a:latin typeface="FlandersArtSans-Bold" panose="00000800000000000000" pitchFamily="2" charset="0"/>
              <a:ea typeface="+mn-ea"/>
              <a:cs typeface="+mn-cs"/>
            </a:endParaRPr>
          </a:p>
        </p:txBody>
      </p:sp>
    </p:spTree>
    <p:extLst>
      <p:ext uri="{BB962C8B-B14F-4D97-AF65-F5344CB8AC3E}">
        <p14:creationId xmlns:p14="http://schemas.microsoft.com/office/powerpoint/2010/main" val="6425674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a:t>‘Percelen’</a:t>
            </a:r>
          </a:p>
        </p:txBody>
      </p:sp>
      <p:sp>
        <p:nvSpPr>
          <p:cNvPr id="3" name="Title 2"/>
          <p:cNvSpPr>
            <a:spLocks noGrp="1"/>
          </p:cNvSpPr>
          <p:nvPr>
            <p:ph type="title"/>
          </p:nvPr>
        </p:nvSpPr>
        <p:spPr/>
        <p:txBody>
          <a:bodyPr/>
          <a:lstStyle/>
          <a:p>
            <a:r>
              <a:rPr lang="nl-BE" noProof="0"/>
              <a:t>Vragen: sneuvelmodel</a:t>
            </a:r>
          </a:p>
        </p:txBody>
      </p:sp>
    </p:spTree>
    <p:extLst>
      <p:ext uri="{BB962C8B-B14F-4D97-AF65-F5344CB8AC3E}">
        <p14:creationId xmlns:p14="http://schemas.microsoft.com/office/powerpoint/2010/main" val="1463729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81038" y="1536644"/>
            <a:ext cx="8543925" cy="4992328"/>
          </a:xfrm>
        </p:spPr>
        <p:txBody>
          <a:bodyPr/>
          <a:lstStyle/>
          <a:p>
            <a:pPr marL="457200" indent="-457200">
              <a:buFont typeface="+mj-lt"/>
              <a:buAutoNum type="arabicPeriod"/>
            </a:pPr>
            <a:r>
              <a:rPr lang="nl-BE" dirty="0"/>
              <a:t>Volstaat entiteit of eigenschap ‘Landgebruik’ om de verschillende gebruikspercelen te integreren in het model?</a:t>
            </a:r>
          </a:p>
          <a:p>
            <a:pPr lvl="1" indent="-342900"/>
            <a:r>
              <a:rPr lang="nl-BE" dirty="0"/>
              <a:t>Zo niet, welke informatie over gebruikspercelen moet er apart kunnen uitgewisseld worden?</a:t>
            </a:r>
          </a:p>
          <a:p>
            <a:pPr marL="457200" indent="-457200">
              <a:buFont typeface="+mj-lt"/>
              <a:buAutoNum type="arabicPeriod"/>
            </a:pPr>
            <a:r>
              <a:rPr lang="nl-BE" dirty="0"/>
              <a:t>Volstaat een entiteit “Rechten, Restricties &amp; Verantwoordelijkheden” of is er nood aan een onderscheid met “Zakelijk recht” afkomstig uit het kadaster?</a:t>
            </a:r>
          </a:p>
          <a:p>
            <a:pPr marL="457200" indent="-457200">
              <a:buFont typeface="+mj-lt"/>
              <a:buAutoNum type="arabicPeriod"/>
            </a:pPr>
            <a:r>
              <a:rPr lang="nl-BE" dirty="0"/>
              <a:t>Is er eveneens nood aan een externe klasse ‘Land coverage’ zoals beschreven in LADM om aan te geven of het gaat over bvb bos, gras, water,... ?</a:t>
            </a:r>
          </a:p>
        </p:txBody>
      </p:sp>
      <p:sp>
        <p:nvSpPr>
          <p:cNvPr id="3" name="Title 2"/>
          <p:cNvSpPr>
            <a:spLocks noGrp="1"/>
          </p:cNvSpPr>
          <p:nvPr>
            <p:ph type="title"/>
          </p:nvPr>
        </p:nvSpPr>
        <p:spPr/>
        <p:txBody>
          <a:bodyPr/>
          <a:lstStyle/>
          <a:p>
            <a:r>
              <a:rPr lang="nl-BE"/>
              <a:t>Vragen</a:t>
            </a:r>
          </a:p>
        </p:txBody>
      </p:sp>
      <p:sp>
        <p:nvSpPr>
          <p:cNvPr id="4" name="Slide Number Placeholder 3"/>
          <p:cNvSpPr>
            <a:spLocks noGrp="1"/>
          </p:cNvSpPr>
          <p:nvPr>
            <p:ph type="sldNum" sz="quarter" idx="4"/>
          </p:nvPr>
        </p:nvSpPr>
        <p:spPr/>
        <p:txBody>
          <a:bodyPr/>
          <a:lstStyle/>
          <a:p>
            <a:fld id="{C9C406F6-A053-43CA-AEC8-FA3EEE83A3FB}" type="slidenum">
              <a:rPr lang="nl-BE" smtClean="0"/>
              <a:pPr/>
              <a:t>45</a:t>
            </a:fld>
            <a:endParaRPr lang="nl-BE"/>
          </a:p>
        </p:txBody>
      </p:sp>
    </p:spTree>
    <p:extLst>
      <p:ext uri="{BB962C8B-B14F-4D97-AF65-F5344CB8AC3E}">
        <p14:creationId xmlns:p14="http://schemas.microsoft.com/office/powerpoint/2010/main" val="2349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a:t>Q&amp;A</a:t>
            </a:r>
          </a:p>
        </p:txBody>
      </p:sp>
    </p:spTree>
    <p:extLst>
      <p:ext uri="{BB962C8B-B14F-4D97-AF65-F5344CB8AC3E}">
        <p14:creationId xmlns:p14="http://schemas.microsoft.com/office/powerpoint/2010/main" val="31278852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929234852"/>
              </p:ext>
            </p:extLst>
          </p:nvPr>
        </p:nvGraphicFramePr>
        <p:xfrm>
          <a:off x="3181104" y="1914526"/>
          <a:ext cx="5406498" cy="3960000"/>
        </p:xfrm>
        <a:graphic>
          <a:graphicData uri="http://schemas.openxmlformats.org/drawingml/2006/table">
            <a:tbl>
              <a:tblPr bandRow="1">
                <a:tableStyleId>{93296810-A885-4BE3-A3E7-6D5BEEA58F35}</a:tableStyleId>
              </a:tblPr>
              <a:tblGrid>
                <a:gridCol w="1500962">
                  <a:extLst>
                    <a:ext uri="{9D8B030D-6E8A-4147-A177-3AD203B41FA5}">
                      <a16:colId xmlns:a16="http://schemas.microsoft.com/office/drawing/2014/main" val="931845318"/>
                    </a:ext>
                  </a:extLst>
                </a:gridCol>
                <a:gridCol w="3905536">
                  <a:extLst>
                    <a:ext uri="{9D8B030D-6E8A-4147-A177-3AD203B41FA5}">
                      <a16:colId xmlns:a16="http://schemas.microsoft.com/office/drawing/2014/main" val="4285240086"/>
                    </a:ext>
                  </a:extLst>
                </a:gridCol>
              </a:tblGrid>
              <a:tr h="360000">
                <a:tc>
                  <a:txBody>
                    <a:bodyPr/>
                    <a:lstStyle/>
                    <a:p>
                      <a:r>
                        <a:rPr lang="nl-BE" sz="1600" b="1"/>
                        <a:t>Datum</a:t>
                      </a:r>
                    </a:p>
                  </a:txBody>
                  <a:tcPr/>
                </a:tc>
                <a:tc>
                  <a:txBody>
                    <a:bodyPr/>
                    <a:lstStyle/>
                    <a:p>
                      <a:r>
                        <a:rPr lang="nl-BE" sz="1600"/>
                        <a:t>12/06/2019</a:t>
                      </a:r>
                    </a:p>
                  </a:txBody>
                  <a:tcPr/>
                </a:tc>
                <a:extLst>
                  <a:ext uri="{0D108BD9-81ED-4DB2-BD59-A6C34878D82A}">
                    <a16:rowId xmlns:a16="http://schemas.microsoft.com/office/drawing/2014/main" val="4191432274"/>
                  </a:ext>
                </a:extLst>
              </a:tr>
              <a:tr h="360000">
                <a:tc>
                  <a:txBody>
                    <a:bodyPr/>
                    <a:lstStyle/>
                    <a:p>
                      <a:r>
                        <a:rPr lang="nl-BE" sz="1600" b="1"/>
                        <a:t>Locatie</a:t>
                      </a:r>
                    </a:p>
                  </a:txBody>
                  <a:tcPr/>
                </a:tc>
                <a:tc>
                  <a:txBody>
                    <a:bodyPr/>
                    <a:lstStyle/>
                    <a:p>
                      <a:r>
                        <a:rPr lang="nl-BE" sz="1600"/>
                        <a:t>VAC Gent</a:t>
                      </a:r>
                    </a:p>
                  </a:txBody>
                  <a:tcPr/>
                </a:tc>
                <a:extLst>
                  <a:ext uri="{0D108BD9-81ED-4DB2-BD59-A6C34878D82A}">
                    <a16:rowId xmlns:a16="http://schemas.microsoft.com/office/drawing/2014/main" val="941412263"/>
                  </a:ext>
                </a:extLst>
              </a:tr>
              <a:tr h="360000">
                <a:tc>
                  <a:txBody>
                    <a:bodyPr/>
                    <a:lstStyle/>
                    <a:p>
                      <a:r>
                        <a:rPr lang="nl-BE" sz="1600" b="1"/>
                        <a:t>Deelnemers</a:t>
                      </a:r>
                    </a:p>
                  </a:txBody>
                  <a:tcPr/>
                </a:tc>
                <a:tc>
                  <a:txBody>
                    <a:bodyPr/>
                    <a:lstStyle/>
                    <a:p>
                      <a:r>
                        <a:rPr lang="nl-BE" sz="1600"/>
                        <a:t>Werkgroep</a:t>
                      </a:r>
                    </a:p>
                  </a:txBody>
                  <a:tcPr/>
                </a:tc>
                <a:extLst>
                  <a:ext uri="{0D108BD9-81ED-4DB2-BD59-A6C34878D82A}">
                    <a16:rowId xmlns:a16="http://schemas.microsoft.com/office/drawing/2014/main" val="4233473666"/>
                  </a:ext>
                </a:extLst>
              </a:tr>
              <a:tr h="2880000">
                <a:tc>
                  <a:txBody>
                    <a:bodyPr/>
                    <a:lstStyle/>
                    <a:p>
                      <a:r>
                        <a:rPr lang="nl-BE" sz="1600" b="1"/>
                        <a:t>Onderwerp</a:t>
                      </a:r>
                    </a:p>
                  </a:txBody>
                  <a:tcPr/>
                </a:tc>
                <a:tc>
                  <a:txBody>
                    <a:bodyPr/>
                    <a:lstStyle/>
                    <a:p>
                      <a:r>
                        <a:rPr lang="nl-BE" sz="1600"/>
                        <a:t>Thematische</a:t>
                      </a:r>
                      <a:r>
                        <a:rPr lang="nl-BE" sz="1600" baseline="0"/>
                        <a:t> werkgroep 3</a:t>
                      </a:r>
                    </a:p>
                    <a:p>
                      <a:endParaRPr lang="nl-BE" sz="1600" baseline="0"/>
                    </a:p>
                    <a:p>
                      <a:r>
                        <a:rPr lang="nl-BE" sz="1600" baseline="0"/>
                        <a:t>Inschrijvingslink</a:t>
                      </a:r>
                    </a:p>
                    <a:p>
                      <a:r>
                        <a:rPr lang="en-US" sz="1600">
                          <a:hlinkClick r:id="rId2"/>
                        </a:rPr>
                        <a:t>https://dynamicforms.crmiv.vlaanderen.be/EventModule/Page/Show/869df4b5-4f8b-4dd4-a978-5a645bb813c7?PreFillIds=eba17839-f438-e911-a984-000d3ab98555%2cf272a257-8f24-4f3d-a4d2-b6e6d3c48223</a:t>
                      </a:r>
                      <a:endParaRPr lang="nl-BE" sz="1600"/>
                    </a:p>
                  </a:txBody>
                  <a:tcPr/>
                </a:tc>
                <a:extLst>
                  <a:ext uri="{0D108BD9-81ED-4DB2-BD59-A6C34878D82A}">
                    <a16:rowId xmlns:a16="http://schemas.microsoft.com/office/drawing/2014/main" val="3438650352"/>
                  </a:ext>
                </a:extLst>
              </a:tr>
            </a:tbl>
          </a:graphicData>
        </a:graphic>
      </p:graphicFrame>
      <p:sp>
        <p:nvSpPr>
          <p:cNvPr id="3" name="Title 2"/>
          <p:cNvSpPr>
            <a:spLocks noGrp="1"/>
          </p:cNvSpPr>
          <p:nvPr>
            <p:ph type="title"/>
          </p:nvPr>
        </p:nvSpPr>
        <p:spPr/>
        <p:txBody>
          <a:bodyPr/>
          <a:lstStyle/>
          <a:p>
            <a:r>
              <a:rPr lang="nl-BE"/>
              <a:t>Volgende stappen</a:t>
            </a:r>
          </a:p>
        </p:txBody>
      </p:sp>
      <p:sp>
        <p:nvSpPr>
          <p:cNvPr id="4" name="Slide Number Placeholder 3"/>
          <p:cNvSpPr>
            <a:spLocks noGrp="1"/>
          </p:cNvSpPr>
          <p:nvPr>
            <p:ph type="sldNum" sz="quarter" idx="4"/>
          </p:nvPr>
        </p:nvSpPr>
        <p:spPr/>
        <p:txBody>
          <a:bodyPr/>
          <a:lstStyle/>
          <a:p>
            <a:fld id="{C9C406F6-A053-43CA-AEC8-FA3EEE83A3FB}" type="slidenum">
              <a:rPr lang="nl-BE" smtClean="0"/>
              <a:pPr/>
              <a:t>47</a:t>
            </a:fld>
            <a:endParaRPr lang="nl-BE"/>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771" y="1914526"/>
            <a:ext cx="1325562" cy="1486328"/>
          </a:xfrm>
          <a:prstGeom prst="rect">
            <a:avLst/>
          </a:prstGeom>
        </p:spPr>
      </p:pic>
    </p:spTree>
    <p:extLst>
      <p:ext uri="{BB962C8B-B14F-4D97-AF65-F5344CB8AC3E}">
        <p14:creationId xmlns:p14="http://schemas.microsoft.com/office/powerpoint/2010/main" val="222920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p:cNvSpPr>
            <a:spLocks noGrp="1"/>
          </p:cNvSpPr>
          <p:nvPr>
            <p:ph type="title"/>
          </p:nvPr>
        </p:nvSpPr>
        <p:spPr>
          <a:xfrm>
            <a:off x="506909" y="737096"/>
            <a:ext cx="8915400" cy="928688"/>
          </a:xfrm>
        </p:spPr>
        <p:txBody>
          <a:bodyPr/>
          <a:lstStyle/>
          <a:p>
            <a:pPr eaLnBrk="1" hangingPunct="1">
              <a:defRPr/>
            </a:pPr>
            <a:r>
              <a:rPr lang="nl-BE" dirty="0" smtClean="0">
                <a:solidFill>
                  <a:schemeClr val="accent1">
                    <a:lumMod val="75000"/>
                  </a:schemeClr>
                </a:solidFill>
              </a:rPr>
              <a:t>VLINTER leden</a:t>
            </a:r>
          </a:p>
        </p:txBody>
      </p:sp>
      <p:sp>
        <p:nvSpPr>
          <p:cNvPr id="15363" name="Tijdelijke aanduiding voor inhoud 2"/>
          <p:cNvSpPr>
            <a:spLocks noGrp="1"/>
          </p:cNvSpPr>
          <p:nvPr>
            <p:ph idx="1"/>
          </p:nvPr>
        </p:nvSpPr>
        <p:spPr>
          <a:xfrm>
            <a:off x="564952" y="1857971"/>
            <a:ext cx="8915400" cy="3794720"/>
          </a:xfrm>
        </p:spPr>
        <p:txBody>
          <a:bodyPr/>
          <a:lstStyle/>
          <a:p>
            <a:pPr eaLnBrk="1" hangingPunct="1"/>
            <a:r>
              <a:rPr lang="nl-BE" altLang="nl-BE" sz="2275"/>
              <a:t>Elf intergemeentelijke samenwerkingsverbanden voor streekontwikkeling en de VVSG</a:t>
            </a:r>
          </a:p>
          <a:p>
            <a:pPr lvl="1" eaLnBrk="1" hangingPunct="1">
              <a:buFont typeface="Arial" panose="020B0604020202020204" pitchFamily="34" charset="0"/>
              <a:buChar char="•"/>
            </a:pPr>
            <a:r>
              <a:rPr lang="nl-BE" altLang="nl-BE" sz="1950"/>
              <a:t>DDS</a:t>
            </a:r>
          </a:p>
          <a:p>
            <a:pPr lvl="1" eaLnBrk="1" hangingPunct="1">
              <a:buFont typeface="Arial" panose="020B0604020202020204" pitchFamily="34" charset="0"/>
              <a:buChar char="•"/>
            </a:pPr>
            <a:r>
              <a:rPr lang="nl-BE" altLang="nl-BE" sz="1950"/>
              <a:t>Haviland</a:t>
            </a:r>
          </a:p>
          <a:p>
            <a:pPr lvl="1" eaLnBrk="1" hangingPunct="1">
              <a:buFont typeface="Arial" panose="020B0604020202020204" pitchFamily="34" charset="0"/>
              <a:buChar char="•"/>
            </a:pPr>
            <a:r>
              <a:rPr lang="nl-BE" altLang="nl-BE" sz="1950" u="sng"/>
              <a:t>Interleuven</a:t>
            </a:r>
          </a:p>
          <a:p>
            <a:pPr lvl="1" eaLnBrk="1" hangingPunct="1">
              <a:buFont typeface="Arial" panose="020B0604020202020204" pitchFamily="34" charset="0"/>
              <a:buChar char="•"/>
            </a:pPr>
            <a:r>
              <a:rPr lang="nl-BE" altLang="nl-BE" sz="1950"/>
              <a:t>Interwaas</a:t>
            </a:r>
          </a:p>
          <a:p>
            <a:pPr lvl="1" eaLnBrk="1" hangingPunct="1">
              <a:buFont typeface="Arial" panose="020B0604020202020204" pitchFamily="34" charset="0"/>
              <a:buChar char="•"/>
            </a:pPr>
            <a:r>
              <a:rPr lang="nl-BE" altLang="nl-BE" sz="1950"/>
              <a:t>IGEAN</a:t>
            </a:r>
          </a:p>
          <a:p>
            <a:pPr lvl="1" eaLnBrk="1" hangingPunct="1">
              <a:buFont typeface="Arial" panose="020B0604020202020204" pitchFamily="34" charset="0"/>
              <a:buChar char="•"/>
            </a:pPr>
            <a:r>
              <a:rPr lang="nl-BE" altLang="nl-BE" sz="1950"/>
              <a:t>IGEMO</a:t>
            </a:r>
          </a:p>
          <a:p>
            <a:pPr eaLnBrk="1" hangingPunct="1"/>
            <a:r>
              <a:rPr lang="nl-BE" altLang="nl-BE" sz="2275"/>
              <a:t>Activiteiten: oa. ontwikkelen &amp; beheren </a:t>
            </a:r>
            <a:r>
              <a:rPr lang="nl-BE" altLang="nl-BE" sz="2275" u="sng"/>
              <a:t>bedrijventerreinen</a:t>
            </a:r>
          </a:p>
          <a:p>
            <a:pPr eaLnBrk="1" hangingPunct="1"/>
            <a:r>
              <a:rPr lang="nl-BE" altLang="nl-BE" sz="2275"/>
              <a:t>Economische expansie wetgeving</a:t>
            </a:r>
          </a:p>
        </p:txBody>
      </p:sp>
      <p:pic>
        <p:nvPicPr>
          <p:cNvPr id="15364" name="Afbeelding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6409" y="1176933"/>
            <a:ext cx="1605855" cy="43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ijdelijke aanduiding voor inhoud 2"/>
          <p:cNvSpPr txBox="1">
            <a:spLocks/>
          </p:cNvSpPr>
          <p:nvPr/>
        </p:nvSpPr>
        <p:spPr bwMode="auto">
          <a:xfrm>
            <a:off x="4087516" y="1678683"/>
            <a:ext cx="5136158" cy="3194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rgbClr val="17375E"/>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rgbClr val="17375E"/>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rgbClr val="17375E"/>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rgbClr val="17375E"/>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rgbClr val="17375E"/>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17375E"/>
                </a:solidFill>
                <a:latin typeface="Calibri" panose="020F0502020204030204" pitchFamily="34" charset="0"/>
              </a:defRPr>
            </a:lvl9pPr>
          </a:lstStyle>
          <a:p>
            <a:pPr defTabSz="742950" fontAlgn="base">
              <a:spcAft>
                <a:spcPct val="0"/>
              </a:spcAft>
              <a:buNone/>
            </a:pPr>
            <a:endParaRPr lang="nl-BE" altLang="nl-BE" sz="2600">
              <a:cs typeface="Arial" panose="020B0604020202020204" pitchFamily="34" charset="0"/>
            </a:endParaRPr>
          </a:p>
          <a:p>
            <a:pPr defTabSz="742950" fontAlgn="base">
              <a:spcAft>
                <a:spcPct val="0"/>
              </a:spcAft>
              <a:buNone/>
            </a:pPr>
            <a:endParaRPr lang="nl-BE" altLang="nl-BE" sz="2600">
              <a:cs typeface="Arial" panose="020B0604020202020204" pitchFamily="34" charset="0"/>
            </a:endParaRPr>
          </a:p>
          <a:p>
            <a:pPr marL="603647" lvl="1" indent="-232172" defTabSz="742950" fontAlgn="base">
              <a:spcAft>
                <a:spcPct val="0"/>
              </a:spcAft>
              <a:buFont typeface="Arial" panose="020B0604020202020204" pitchFamily="34" charset="0"/>
              <a:buChar char="•"/>
            </a:pPr>
            <a:r>
              <a:rPr lang="nl-BE" altLang="nl-BE" sz="1950">
                <a:cs typeface="Arial" panose="020B0604020202020204" pitchFamily="34" charset="0"/>
              </a:rPr>
              <a:t>IOK</a:t>
            </a:r>
          </a:p>
          <a:p>
            <a:pPr marL="603647" lvl="1" indent="-232172" defTabSz="742950" fontAlgn="base">
              <a:spcAft>
                <a:spcPct val="0"/>
              </a:spcAft>
              <a:buFont typeface="Arial" panose="020B0604020202020204" pitchFamily="34" charset="0"/>
              <a:buChar char="•"/>
            </a:pPr>
            <a:r>
              <a:rPr lang="nl-BE" altLang="nl-BE" sz="1950">
                <a:cs typeface="Arial" panose="020B0604020202020204" pitchFamily="34" charset="0"/>
              </a:rPr>
              <a:t>Leiedal</a:t>
            </a:r>
          </a:p>
          <a:p>
            <a:pPr marL="603647" lvl="1" indent="-232172" defTabSz="742950" fontAlgn="base">
              <a:spcAft>
                <a:spcPct val="0"/>
              </a:spcAft>
              <a:buFont typeface="Arial" panose="020B0604020202020204" pitchFamily="34" charset="0"/>
              <a:buChar char="•"/>
            </a:pPr>
            <a:r>
              <a:rPr lang="nl-BE" altLang="nl-BE" sz="1950">
                <a:cs typeface="Arial" panose="020B0604020202020204" pitchFamily="34" charset="0"/>
              </a:rPr>
              <a:t>SOLvA</a:t>
            </a:r>
          </a:p>
          <a:p>
            <a:pPr marL="603647" lvl="1" indent="-232172" defTabSz="742950" fontAlgn="base">
              <a:spcAft>
                <a:spcPct val="0"/>
              </a:spcAft>
              <a:buFont typeface="Arial" panose="020B0604020202020204" pitchFamily="34" charset="0"/>
              <a:buChar char="•"/>
            </a:pPr>
            <a:r>
              <a:rPr lang="nl-BE" altLang="nl-BE" sz="1950">
                <a:cs typeface="Arial" panose="020B0604020202020204" pitchFamily="34" charset="0"/>
              </a:rPr>
              <a:t>VENECO</a:t>
            </a:r>
          </a:p>
          <a:p>
            <a:pPr marL="603647" lvl="1" indent="-232172" defTabSz="742950" fontAlgn="base">
              <a:spcAft>
                <a:spcPct val="0"/>
              </a:spcAft>
              <a:buFont typeface="Arial" panose="020B0604020202020204" pitchFamily="34" charset="0"/>
              <a:buChar char="•"/>
            </a:pPr>
            <a:r>
              <a:rPr lang="nl-BE" altLang="nl-BE" sz="1950" u="sng">
                <a:cs typeface="Arial" panose="020B0604020202020204" pitchFamily="34" charset="0"/>
              </a:rPr>
              <a:t>WVI</a:t>
            </a:r>
          </a:p>
        </p:txBody>
      </p:sp>
      <p:pic>
        <p:nvPicPr>
          <p:cNvPr id="15366" name="Afbeelding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72525" y="2562225"/>
            <a:ext cx="1193105" cy="119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011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p:cNvSpPr>
            <a:spLocks noGrp="1"/>
          </p:cNvSpPr>
          <p:nvPr>
            <p:ph type="title"/>
          </p:nvPr>
        </p:nvSpPr>
        <p:spPr>
          <a:xfrm>
            <a:off x="506909" y="737096"/>
            <a:ext cx="8915400" cy="928688"/>
          </a:xfrm>
        </p:spPr>
        <p:txBody>
          <a:bodyPr/>
          <a:lstStyle/>
          <a:p>
            <a:pPr eaLnBrk="1" hangingPunct="1">
              <a:defRPr/>
            </a:pPr>
            <a:r>
              <a:rPr lang="nl-BE" dirty="0" smtClean="0">
                <a:solidFill>
                  <a:schemeClr val="accent1">
                    <a:lumMod val="75000"/>
                  </a:schemeClr>
                </a:solidFill>
              </a:rPr>
              <a:t>Economische expansie wetgeving</a:t>
            </a:r>
          </a:p>
        </p:txBody>
      </p:sp>
      <p:sp>
        <p:nvSpPr>
          <p:cNvPr id="8195" name="Tijdelijke aanduiding voor inhoud 2"/>
          <p:cNvSpPr>
            <a:spLocks noGrp="1"/>
          </p:cNvSpPr>
          <p:nvPr>
            <p:ph idx="1"/>
          </p:nvPr>
        </p:nvSpPr>
        <p:spPr>
          <a:xfrm>
            <a:off x="564952" y="1857971"/>
            <a:ext cx="8915400" cy="3794720"/>
          </a:xfrm>
        </p:spPr>
        <p:txBody>
          <a:bodyPr/>
          <a:lstStyle/>
          <a:p>
            <a:pPr eaLnBrk="1" hangingPunct="1">
              <a:defRPr/>
            </a:pPr>
            <a:r>
              <a:rPr lang="nl-BE" sz="2275" dirty="0"/>
              <a:t>De wet</a:t>
            </a:r>
          </a:p>
          <a:p>
            <a:pPr lvl="1" eaLnBrk="1" hangingPunct="1">
              <a:buFont typeface="Arial" panose="020B0604020202020204" pitchFamily="34" charset="0"/>
              <a:buChar char="•"/>
              <a:defRPr/>
            </a:pPr>
            <a:r>
              <a:rPr lang="nl-BE" sz="1950" dirty="0"/>
              <a:t>Art.25</a:t>
            </a:r>
          </a:p>
          <a:p>
            <a:pPr lvl="1" eaLnBrk="1" hangingPunct="1">
              <a:buFont typeface="Arial" panose="020B0604020202020204" pitchFamily="34" charset="0"/>
              <a:buChar char="•"/>
              <a:defRPr/>
            </a:pPr>
            <a:r>
              <a:rPr lang="nl-BE" sz="1950" dirty="0"/>
              <a:t>Art.26</a:t>
            </a:r>
          </a:p>
          <a:p>
            <a:pPr lvl="1" eaLnBrk="1" hangingPunct="1">
              <a:buFont typeface="Arial" panose="020B0604020202020204" pitchFamily="34" charset="0"/>
              <a:buChar char="•"/>
              <a:defRPr/>
            </a:pPr>
            <a:r>
              <a:rPr lang="nl-BE" sz="1950" dirty="0"/>
              <a:t>Art.27 tot art.30</a:t>
            </a:r>
          </a:p>
          <a:p>
            <a:pPr marL="371475" lvl="1" indent="0" eaLnBrk="1" hangingPunct="1">
              <a:buNone/>
              <a:defRPr/>
            </a:pPr>
            <a:endParaRPr lang="nl-BE" sz="1950" dirty="0"/>
          </a:p>
          <a:p>
            <a:pPr eaLnBrk="1" hangingPunct="1">
              <a:defRPr/>
            </a:pPr>
            <a:r>
              <a:rPr lang="nl-BE" sz="2275" dirty="0"/>
              <a:t>De </a:t>
            </a:r>
            <a:r>
              <a:rPr lang="nl-BE" sz="2275" u="sng" dirty="0"/>
              <a:t>basis</a:t>
            </a:r>
            <a:r>
              <a:rPr lang="nl-BE" sz="2275" dirty="0"/>
              <a:t> van de werking betreffende percelen is</a:t>
            </a:r>
          </a:p>
          <a:p>
            <a:pPr lvl="1" eaLnBrk="1" hangingPunct="1">
              <a:buFont typeface="Arial" panose="020B0604020202020204" pitchFamily="34" charset="0"/>
              <a:buChar char="•"/>
              <a:defRPr/>
            </a:pPr>
            <a:r>
              <a:rPr lang="nl-BE" sz="1950" dirty="0"/>
              <a:t>Meetplan</a:t>
            </a:r>
          </a:p>
          <a:p>
            <a:pPr lvl="1" eaLnBrk="1" hangingPunct="1">
              <a:buFont typeface="Arial" panose="020B0604020202020204" pitchFamily="34" charset="0"/>
              <a:buChar char="•"/>
              <a:defRPr/>
            </a:pPr>
            <a:r>
              <a:rPr lang="nl-BE" sz="1950" dirty="0"/>
              <a:t>De notariële akte</a:t>
            </a:r>
          </a:p>
          <a:p>
            <a:pPr lvl="1" eaLnBrk="1" hangingPunct="1">
              <a:buFont typeface="Arial" panose="020B0604020202020204" pitchFamily="34" charset="0"/>
              <a:buChar char="•"/>
              <a:defRPr/>
            </a:pPr>
            <a:r>
              <a:rPr lang="nl-BE" sz="1950" dirty="0"/>
              <a:t>Met de verkoopsvoorwaarden</a:t>
            </a:r>
          </a:p>
          <a:p>
            <a:pPr eaLnBrk="1" hangingPunct="1">
              <a:defRPr/>
            </a:pPr>
            <a:endParaRPr lang="nl-BE" altLang="nl-BE" sz="2275" dirty="0"/>
          </a:p>
          <a:p>
            <a:pPr eaLnBrk="1" hangingPunct="1">
              <a:defRPr/>
            </a:pPr>
            <a:r>
              <a:rPr lang="nl-BE" altLang="nl-BE" sz="2275" dirty="0"/>
              <a:t>Hierna genoemd: ‘Akteperceel’</a:t>
            </a:r>
          </a:p>
        </p:txBody>
      </p:sp>
      <p:pic>
        <p:nvPicPr>
          <p:cNvPr id="16388" name="Afbeelding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6409" y="1176933"/>
            <a:ext cx="1605855" cy="43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85839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p:cNvSpPr>
            <a:spLocks noGrp="1"/>
          </p:cNvSpPr>
          <p:nvPr>
            <p:ph type="title"/>
          </p:nvPr>
        </p:nvSpPr>
        <p:spPr>
          <a:xfrm>
            <a:off x="506909" y="737096"/>
            <a:ext cx="8915400" cy="928688"/>
          </a:xfrm>
        </p:spPr>
        <p:txBody>
          <a:bodyPr/>
          <a:lstStyle/>
          <a:p>
            <a:endParaRPr lang="nl-BE" altLang="nl-BE" smtClean="0"/>
          </a:p>
        </p:txBody>
      </p:sp>
      <p:pic>
        <p:nvPicPr>
          <p:cNvPr id="17411" name="Tijdelijke aanduiding voor inhoud 4"/>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 y="1322686"/>
            <a:ext cx="9887942" cy="4680843"/>
          </a:xfrm>
        </p:spPr>
      </p:pic>
    </p:spTree>
    <p:extLst>
      <p:ext uri="{BB962C8B-B14F-4D97-AF65-F5344CB8AC3E}">
        <p14:creationId xmlns:p14="http://schemas.microsoft.com/office/powerpoint/2010/main" val="3478833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1"/>
          <p:cNvSpPr>
            <a:spLocks noGrp="1"/>
          </p:cNvSpPr>
          <p:nvPr>
            <p:ph type="title"/>
          </p:nvPr>
        </p:nvSpPr>
        <p:spPr>
          <a:xfrm>
            <a:off x="506909" y="737096"/>
            <a:ext cx="8915400" cy="928688"/>
          </a:xfrm>
        </p:spPr>
        <p:txBody>
          <a:bodyPr/>
          <a:lstStyle/>
          <a:p>
            <a:endParaRPr lang="nl-BE" altLang="nl-BE" smtClean="0"/>
          </a:p>
        </p:txBody>
      </p:sp>
      <p:pic>
        <p:nvPicPr>
          <p:cNvPr id="18435" name="Tijdelijke aanduiding voor inhoud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0" y="737097"/>
            <a:ext cx="3817938" cy="5396706"/>
          </a:xfrm>
        </p:spPr>
      </p:pic>
      <p:pic>
        <p:nvPicPr>
          <p:cNvPr id="18436" name="Afbeelding 4"/>
          <p:cNvPicPr>
            <a:picLocks noChangeAspect="1"/>
          </p:cNvPicPr>
          <p:nvPr/>
        </p:nvPicPr>
        <p:blipFill>
          <a:blip r:embed="rId4" cstate="print">
            <a:extLst>
              <a:ext uri="{28A0092B-C50C-407E-A947-70E740481C1C}">
                <a14:useLocalDpi xmlns:a14="http://schemas.microsoft.com/office/drawing/2010/main" val="0"/>
              </a:ext>
            </a:extLst>
          </a:blip>
          <a:srcRect l="16924" r="6226"/>
          <a:stretch>
            <a:fillRect/>
          </a:stretch>
        </p:blipFill>
        <p:spPr bwMode="auto">
          <a:xfrm rot="60000">
            <a:off x="3752156" y="753864"/>
            <a:ext cx="2924075" cy="5381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Afbeelding 5"/>
          <p:cNvPicPr>
            <a:picLocks noChangeAspect="1"/>
          </p:cNvPicPr>
          <p:nvPr/>
        </p:nvPicPr>
        <p:blipFill>
          <a:blip r:embed="rId5" cstate="print">
            <a:extLst>
              <a:ext uri="{28A0092B-C50C-407E-A947-70E740481C1C}">
                <a14:useLocalDpi xmlns:a14="http://schemas.microsoft.com/office/drawing/2010/main" val="0"/>
              </a:ext>
            </a:extLst>
          </a:blip>
          <a:srcRect l="14790" t="7373" b="84013"/>
          <a:stretch>
            <a:fillRect/>
          </a:stretch>
        </p:blipFill>
        <p:spPr bwMode="auto">
          <a:xfrm>
            <a:off x="3607694" y="5652691"/>
            <a:ext cx="3256855" cy="46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Afbeelding 7"/>
          <p:cNvPicPr>
            <a:picLocks noChangeAspect="1"/>
          </p:cNvPicPr>
          <p:nvPr/>
        </p:nvPicPr>
        <p:blipFill>
          <a:blip r:embed="rId6" cstate="print">
            <a:extLst>
              <a:ext uri="{28A0092B-C50C-407E-A947-70E740481C1C}">
                <a14:useLocalDpi xmlns:a14="http://schemas.microsoft.com/office/drawing/2010/main" val="0"/>
              </a:ext>
            </a:extLst>
          </a:blip>
          <a:srcRect l="17384" r="-2" b="2351"/>
          <a:stretch>
            <a:fillRect/>
          </a:stretch>
        </p:blipFill>
        <p:spPr bwMode="auto">
          <a:xfrm>
            <a:off x="6649145" y="737097"/>
            <a:ext cx="3256855" cy="54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hthoek 8"/>
          <p:cNvSpPr/>
          <p:nvPr/>
        </p:nvSpPr>
        <p:spPr>
          <a:xfrm>
            <a:off x="3950792" y="4658222"/>
            <a:ext cx="2640310" cy="466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2950" eaLnBrk="0" fontAlgn="base" hangingPunct="0">
              <a:spcBef>
                <a:spcPct val="0"/>
              </a:spcBef>
              <a:spcAft>
                <a:spcPct val="0"/>
              </a:spcAft>
              <a:defRPr/>
            </a:pPr>
            <a:endParaRPr lang="nl-BE" sz="1463">
              <a:solidFill>
                <a:prstClr val="white"/>
              </a:solidFill>
              <a:latin typeface="Calibri"/>
            </a:endParaRPr>
          </a:p>
        </p:txBody>
      </p:sp>
      <p:sp>
        <p:nvSpPr>
          <p:cNvPr id="10" name="Rechthoek 9"/>
          <p:cNvSpPr/>
          <p:nvPr/>
        </p:nvSpPr>
        <p:spPr>
          <a:xfrm>
            <a:off x="3900488" y="5417939"/>
            <a:ext cx="2672556" cy="722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2950" eaLnBrk="0" fontAlgn="base" hangingPunct="0">
              <a:spcBef>
                <a:spcPct val="0"/>
              </a:spcBef>
              <a:spcAft>
                <a:spcPct val="0"/>
              </a:spcAft>
              <a:defRPr/>
            </a:pPr>
            <a:endParaRPr lang="nl-BE" sz="1463">
              <a:solidFill>
                <a:prstClr val="white"/>
              </a:solidFill>
              <a:latin typeface="Calibri"/>
            </a:endParaRPr>
          </a:p>
        </p:txBody>
      </p:sp>
      <p:sp>
        <p:nvSpPr>
          <p:cNvPr id="11" name="Rechthoek 10"/>
          <p:cNvSpPr/>
          <p:nvPr/>
        </p:nvSpPr>
        <p:spPr>
          <a:xfrm>
            <a:off x="6864548" y="4014589"/>
            <a:ext cx="2802831" cy="1285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2950" eaLnBrk="0" fontAlgn="base" hangingPunct="0">
              <a:spcBef>
                <a:spcPct val="0"/>
              </a:spcBef>
              <a:spcAft>
                <a:spcPct val="0"/>
              </a:spcAft>
              <a:defRPr/>
            </a:pPr>
            <a:endParaRPr lang="nl-BE" sz="1463">
              <a:solidFill>
                <a:prstClr val="white"/>
              </a:solidFill>
              <a:latin typeface="Calibri"/>
            </a:endParaRPr>
          </a:p>
        </p:txBody>
      </p:sp>
    </p:spTree>
    <p:extLst>
      <p:ext uri="{BB962C8B-B14F-4D97-AF65-F5344CB8AC3E}">
        <p14:creationId xmlns:p14="http://schemas.microsoft.com/office/powerpoint/2010/main" val="198059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el 1"/>
          <p:cNvSpPr>
            <a:spLocks noGrp="1"/>
          </p:cNvSpPr>
          <p:nvPr>
            <p:ph type="title"/>
          </p:nvPr>
        </p:nvSpPr>
        <p:spPr>
          <a:xfrm>
            <a:off x="506909" y="737096"/>
            <a:ext cx="8915400" cy="928688"/>
          </a:xfrm>
        </p:spPr>
        <p:txBody>
          <a:bodyPr/>
          <a:lstStyle/>
          <a:p>
            <a:endParaRPr lang="nl-BE" altLang="nl-BE" smtClean="0"/>
          </a:p>
        </p:txBody>
      </p:sp>
      <p:pic>
        <p:nvPicPr>
          <p:cNvPr id="20483" name="Tijdelijke aanduiding voor inhoud 3"/>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5797" y="1440061"/>
            <a:ext cx="9884073" cy="4563467"/>
          </a:xfrm>
        </p:spPr>
      </p:pic>
    </p:spTree>
    <p:extLst>
      <p:ext uri="{BB962C8B-B14F-4D97-AF65-F5344CB8AC3E}">
        <p14:creationId xmlns:p14="http://schemas.microsoft.com/office/powerpoint/2010/main" val="21326221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ment xmlns="d8af5a5f-e2e6-468c-9f28-f81d99523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9" ma:contentTypeDescription="Create a new document." ma:contentTypeScope="" ma:versionID="b5fec886dc3452641fe77604576ebf84">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0e13d9ae02c5cc26aa71f832119b8f8e"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4E0740-7C99-4B07-9AF9-52B6D081C28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abd5de4e-6ecd-4522-a9f4-1c24c7648312"/>
    <ds:schemaRef ds:uri="d8af5a5f-e2e6-468c-9f28-f81d99523fed"/>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C263841-5FF5-4F98-A02E-6898835F6B50}">
  <ds:schemaRefs>
    <ds:schemaRef ds:uri="http://schemas.microsoft.com/sharepoint/v3/contenttype/forms"/>
  </ds:schemaRefs>
</ds:datastoreItem>
</file>

<file path=customXml/itemProps3.xml><?xml version="1.0" encoding="utf-8"?>
<ds:datastoreItem xmlns:ds="http://schemas.openxmlformats.org/officeDocument/2006/customXml" ds:itemID="{83325222-1DE6-4659-8505-1AC27F9294DD}">
  <ds:schemaRefs>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2352</TotalTime>
  <Words>1709</Words>
  <Application>Microsoft Office PowerPoint</Application>
  <PresentationFormat>A4 Paper (210x297 mm)</PresentationFormat>
  <Paragraphs>526</Paragraphs>
  <Slides>47</Slides>
  <Notes>8</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Calibri</vt:lpstr>
      <vt:lpstr>FlandersArtSans-Regular</vt:lpstr>
      <vt:lpstr>Wingdings</vt:lpstr>
      <vt:lpstr>FlandersArtSans-Bold</vt:lpstr>
      <vt:lpstr>FlandersArtSans-Light</vt:lpstr>
      <vt:lpstr>Georgia</vt:lpstr>
      <vt:lpstr>Office Theme</vt:lpstr>
      <vt:lpstr>Kantoorthema</vt:lpstr>
      <vt:lpstr>OSLO Percelen</vt:lpstr>
      <vt:lpstr>Agenda</vt:lpstr>
      <vt:lpstr>Bijkomende use case</vt:lpstr>
      <vt:lpstr>Werkgroep OSLO Perceel Use case ‘Akteperceel’</vt:lpstr>
      <vt:lpstr>VLINTER leden</vt:lpstr>
      <vt:lpstr>Economische expansie wetgeving</vt:lpstr>
      <vt:lpstr>PowerPoint Presentation</vt:lpstr>
      <vt:lpstr>PowerPoint Presentation</vt:lpstr>
      <vt:lpstr>PowerPoint Presentation</vt:lpstr>
      <vt:lpstr>‘Akteperceel’ op uitgifteplan</vt:lpstr>
      <vt:lpstr>CadGIS</vt:lpstr>
      <vt:lpstr>GRB - ADP</vt:lpstr>
      <vt:lpstr>Gebruikspercelen - VLAIO</vt:lpstr>
      <vt:lpstr>Samenvatting</vt:lpstr>
      <vt:lpstr>Conclusies</vt:lpstr>
      <vt:lpstr>Contact</vt:lpstr>
      <vt:lpstr>Terugblik</vt:lpstr>
      <vt:lpstr>Terugblik: What’s in a name?</vt:lpstr>
      <vt:lpstr>Terugblik: What’s in a name?</vt:lpstr>
      <vt:lpstr>Terugblik: Voornaamste feedback</vt:lpstr>
      <vt:lpstr>Update Sneuvelmodel</vt:lpstr>
      <vt:lpstr>Definities uit andere modellen: Perceel</vt:lpstr>
      <vt:lpstr>Definities uit andere modellen: Perceel</vt:lpstr>
      <vt:lpstr>Perceel – Ruimtelijke eenheid</vt:lpstr>
      <vt:lpstr>Land Administration Domain Model</vt:lpstr>
      <vt:lpstr>Land Administration Domain Model</vt:lpstr>
      <vt:lpstr>Perceel – Bron</vt:lpstr>
      <vt:lpstr>Gebruikspercelen – the LADM approach</vt:lpstr>
      <vt:lpstr>Perceel – Bron</vt:lpstr>
      <vt:lpstr>Perceel – Landgebruik</vt:lpstr>
      <vt:lpstr>Land Administration Domain Model</vt:lpstr>
      <vt:lpstr>Definities Zakelijk recht, Rechten, Restricties &amp; Verantwoordelijkheden</vt:lpstr>
      <vt:lpstr>Perceel – Rechten, Verantwoordelijkheden &amp; Restricties</vt:lpstr>
      <vt:lpstr>Perceel – Rechten, Verantwoordelijkheden &amp; Restricties</vt:lpstr>
      <vt:lpstr>Bijkomende entiteit - Adres</vt:lpstr>
      <vt:lpstr>Definities</vt:lpstr>
      <vt:lpstr>Perceel – Adres</vt:lpstr>
      <vt:lpstr>Definities</vt:lpstr>
      <vt:lpstr>Definities</vt:lpstr>
      <vt:lpstr>Definities</vt:lpstr>
      <vt:lpstr>Definities</vt:lpstr>
      <vt:lpstr>Definities</vt:lpstr>
      <vt:lpstr>Definities</vt:lpstr>
      <vt:lpstr>Vragen: sneuvelmodel</vt:lpstr>
      <vt:lpstr>Vragen</vt:lpstr>
      <vt:lpstr>Q&amp;A</vt:lpstr>
      <vt:lpstr>Volgende stappen</vt:lpstr>
    </vt:vector>
  </TitlesOfParts>
  <Company>Informatie Vlaanderen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Thematische werkgroep 2 - OSLO Percelen 20190506</dc:title>
  <dc:creator>Thijs Geert</dc:creator>
  <cp:lastModifiedBy>Haleydt Kevin</cp:lastModifiedBy>
  <cp:revision>14</cp:revision>
  <dcterms:created xsi:type="dcterms:W3CDTF">2018-05-03T08:43:13Z</dcterms:created>
  <dcterms:modified xsi:type="dcterms:W3CDTF">2019-05-17T10:21:39Z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